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slides/slide239.xml" ContentType="application/vnd.openxmlformats-officedocument.presentationml.slide+xml"/>
  <Override PartName="/ppt/slides/slide240.xml" ContentType="application/vnd.openxmlformats-officedocument.presentationml.slide+xml"/>
  <Override PartName="/ppt/slides/slide241.xml" ContentType="application/vnd.openxmlformats-officedocument.presentationml.slide+xml"/>
  <Override PartName="/ppt/slides/slide242.xml" ContentType="application/vnd.openxmlformats-officedocument.presentationml.slide+xml"/>
  <Override PartName="/ppt/slides/slide243.xml" ContentType="application/vnd.openxmlformats-officedocument.presentationml.slide+xml"/>
  <Override PartName="/ppt/slides/slide244.xml" ContentType="application/vnd.openxmlformats-officedocument.presentationml.slide+xml"/>
  <Override PartName="/ppt/slides/slide245.xml" ContentType="application/vnd.openxmlformats-officedocument.presentationml.slide+xml"/>
  <Override PartName="/ppt/slides/slide246.xml" ContentType="application/vnd.openxmlformats-officedocument.presentationml.slide+xml"/>
  <Override PartName="/ppt/slides/slide247.xml" ContentType="application/vnd.openxmlformats-officedocument.presentationml.slide+xml"/>
  <Override PartName="/ppt/slides/slide248.xml" ContentType="application/vnd.openxmlformats-officedocument.presentationml.slide+xml"/>
  <Override PartName="/ppt/slides/slide249.xml" ContentType="application/vnd.openxmlformats-officedocument.presentationml.slide+xml"/>
  <Override PartName="/ppt/slides/slide250.xml" ContentType="application/vnd.openxmlformats-officedocument.presentationml.slide+xml"/>
  <Override PartName="/ppt/slides/slide251.xml" ContentType="application/vnd.openxmlformats-officedocument.presentationml.slide+xml"/>
  <Override PartName="/ppt/slides/slide252.xml" ContentType="application/vnd.openxmlformats-officedocument.presentationml.slide+xml"/>
  <Override PartName="/ppt/slides/slide253.xml" ContentType="application/vnd.openxmlformats-officedocument.presentationml.slide+xml"/>
  <Override PartName="/ppt/slides/slide254.xml" ContentType="application/vnd.openxmlformats-officedocument.presentationml.slide+xml"/>
  <Override PartName="/ppt/slides/slide255.xml" ContentType="application/vnd.openxmlformats-officedocument.presentationml.slide+xml"/>
  <Override PartName="/ppt/slides/slide256.xml" ContentType="application/vnd.openxmlformats-officedocument.presentationml.slide+xml"/>
  <Override PartName="/ppt/slides/slide257.xml" ContentType="application/vnd.openxmlformats-officedocument.presentationml.slide+xml"/>
  <Override PartName="/ppt/slides/slide258.xml" ContentType="application/vnd.openxmlformats-officedocument.presentationml.slide+xml"/>
  <Override PartName="/ppt/slides/slide259.xml" ContentType="application/vnd.openxmlformats-officedocument.presentationml.slide+xml"/>
  <Override PartName="/ppt/slides/slide260.xml" ContentType="application/vnd.openxmlformats-officedocument.presentationml.slide+xml"/>
  <Override PartName="/ppt/slides/slide261.xml" ContentType="application/vnd.openxmlformats-officedocument.presentationml.slide+xml"/>
  <Override PartName="/ppt/slides/slide262.xml" ContentType="application/vnd.openxmlformats-officedocument.presentationml.slide+xml"/>
  <Override PartName="/ppt/slides/slide263.xml" ContentType="application/vnd.openxmlformats-officedocument.presentationml.slide+xml"/>
  <Override PartName="/ppt/slides/slide264.xml" ContentType="application/vnd.openxmlformats-officedocument.presentationml.slide+xml"/>
  <Override PartName="/ppt/slides/slide265.xml" ContentType="application/vnd.openxmlformats-officedocument.presentationml.slide+xml"/>
  <Override PartName="/ppt/slides/slide266.xml" ContentType="application/vnd.openxmlformats-officedocument.presentationml.slide+xml"/>
  <Override PartName="/ppt/slides/slide267.xml" ContentType="application/vnd.openxmlformats-officedocument.presentationml.slide+xml"/>
  <Override PartName="/ppt/slides/slide268.xml" ContentType="application/vnd.openxmlformats-officedocument.presentationml.slide+xml"/>
  <Override PartName="/ppt/slides/slide269.xml" ContentType="application/vnd.openxmlformats-officedocument.presentationml.slide+xml"/>
  <Override PartName="/ppt/slides/slide270.xml" ContentType="application/vnd.openxmlformats-officedocument.presentationml.slide+xml"/>
  <Override PartName="/ppt/slides/slide271.xml" ContentType="application/vnd.openxmlformats-officedocument.presentationml.slide+xml"/>
  <Override PartName="/ppt/slides/slide272.xml" ContentType="application/vnd.openxmlformats-officedocument.presentationml.slide+xml"/>
  <Override PartName="/ppt/slides/slide273.xml" ContentType="application/vnd.openxmlformats-officedocument.presentationml.slide+xml"/>
  <Override PartName="/ppt/slides/slide274.xml" ContentType="application/vnd.openxmlformats-officedocument.presentationml.slide+xml"/>
  <Override PartName="/ppt/slides/slide275.xml" ContentType="application/vnd.openxmlformats-officedocument.presentationml.slide+xml"/>
  <Override PartName="/ppt/slides/slide276.xml" ContentType="application/vnd.openxmlformats-officedocument.presentationml.slide+xml"/>
  <Override PartName="/ppt/slides/slide277.xml" ContentType="application/vnd.openxmlformats-officedocument.presentationml.slide+xml"/>
  <Override PartName="/ppt/slides/slide278.xml" ContentType="application/vnd.openxmlformats-officedocument.presentationml.slide+xml"/>
  <Override PartName="/ppt/slides/slide279.xml" ContentType="application/vnd.openxmlformats-officedocument.presentationml.slide+xml"/>
  <Override PartName="/ppt/slides/slide280.xml" ContentType="application/vnd.openxmlformats-officedocument.presentationml.slide+xml"/>
  <Override PartName="/ppt/slides/slide281.xml" ContentType="application/vnd.openxmlformats-officedocument.presentationml.slide+xml"/>
  <Override PartName="/ppt/slides/slide282.xml" ContentType="application/vnd.openxmlformats-officedocument.presentationml.slide+xml"/>
  <Override PartName="/ppt/slides/slide283.xml" ContentType="application/vnd.openxmlformats-officedocument.presentationml.slide+xml"/>
  <Override PartName="/ppt/slides/slide284.xml" ContentType="application/vnd.openxmlformats-officedocument.presentationml.slide+xml"/>
  <Override PartName="/ppt/slides/slide285.xml" ContentType="application/vnd.openxmlformats-officedocument.presentationml.slide+xml"/>
  <Override PartName="/ppt/slides/slide286.xml" ContentType="application/vnd.openxmlformats-officedocument.presentationml.slide+xml"/>
  <Override PartName="/ppt/slides/slide287.xml" ContentType="application/vnd.openxmlformats-officedocument.presentationml.slide+xml"/>
  <Override PartName="/ppt/slides/slide288.xml" ContentType="application/vnd.openxmlformats-officedocument.presentationml.slide+xml"/>
  <Override PartName="/ppt/slides/slide289.xml" ContentType="application/vnd.openxmlformats-officedocument.presentationml.slide+xml"/>
  <Override PartName="/ppt/slides/slide290.xml" ContentType="application/vnd.openxmlformats-officedocument.presentationml.slide+xml"/>
  <Override PartName="/ppt/slides/slide291.xml" ContentType="application/vnd.openxmlformats-officedocument.presentationml.slide+xml"/>
  <Override PartName="/ppt/slides/slide292.xml" ContentType="application/vnd.openxmlformats-officedocument.presentationml.slide+xml"/>
  <Override PartName="/ppt/slides/slide293.xml" ContentType="application/vnd.openxmlformats-officedocument.presentationml.slide+xml"/>
  <Override PartName="/ppt/slides/slide294.xml" ContentType="application/vnd.openxmlformats-officedocument.presentationml.slide+xml"/>
  <Override PartName="/ppt/slides/slide295.xml" ContentType="application/vnd.openxmlformats-officedocument.presentationml.slide+xml"/>
  <Override PartName="/ppt/slides/slide296.xml" ContentType="application/vnd.openxmlformats-officedocument.presentationml.slide+xml"/>
  <Override PartName="/ppt/slides/slide297.xml" ContentType="application/vnd.openxmlformats-officedocument.presentationml.slide+xml"/>
  <Override PartName="/ppt/slides/slide298.xml" ContentType="application/vnd.openxmlformats-officedocument.presentationml.slide+xml"/>
  <Override PartName="/ppt/slides/slide299.xml" ContentType="application/vnd.openxmlformats-officedocument.presentationml.slide+xml"/>
  <Override PartName="/ppt/slides/slide300.xml" ContentType="application/vnd.openxmlformats-officedocument.presentationml.slide+xml"/>
  <Override PartName="/ppt/slides/slide301.xml" ContentType="application/vnd.openxmlformats-officedocument.presentationml.slide+xml"/>
  <Override PartName="/ppt/slides/slide302.xml" ContentType="application/vnd.openxmlformats-officedocument.presentationml.slide+xml"/>
  <Override PartName="/ppt/slides/slide303.xml" ContentType="application/vnd.openxmlformats-officedocument.presentationml.slide+xml"/>
  <Override PartName="/ppt/slides/slide304.xml" ContentType="application/vnd.openxmlformats-officedocument.presentationml.slide+xml"/>
  <Override PartName="/ppt/slides/slide305.xml" ContentType="application/vnd.openxmlformats-officedocument.presentationml.slide+xml"/>
  <Override PartName="/ppt/slides/slide306.xml" ContentType="application/vnd.openxmlformats-officedocument.presentationml.slide+xml"/>
  <Override PartName="/ppt/slides/slide307.xml" ContentType="application/vnd.openxmlformats-officedocument.presentationml.slide+xml"/>
  <Override PartName="/ppt/slides/slide308.xml" ContentType="application/vnd.openxmlformats-officedocument.presentationml.slide+xml"/>
  <Override PartName="/ppt/slides/slide309.xml" ContentType="application/vnd.openxmlformats-officedocument.presentationml.slide+xml"/>
  <Override PartName="/ppt/slides/slide310.xml" ContentType="application/vnd.openxmlformats-officedocument.presentationml.slide+xml"/>
  <Override PartName="/ppt/slides/slide311.xml" ContentType="application/vnd.openxmlformats-officedocument.presentationml.slide+xml"/>
  <Override PartName="/ppt/slides/slide312.xml" ContentType="application/vnd.openxmlformats-officedocument.presentationml.slide+xml"/>
  <Override PartName="/ppt/slides/slide3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16"/>
  </p:notesMasterIdLst>
  <p:sldIdLst>
    <p:sldId id="812" r:id="rId3"/>
    <p:sldId id="1152" r:id="rId4"/>
    <p:sldId id="1214" r:id="rId5"/>
    <p:sldId id="1138" r:id="rId6"/>
    <p:sldId id="1132" r:id="rId7"/>
    <p:sldId id="813" r:id="rId8"/>
    <p:sldId id="986" r:id="rId9"/>
    <p:sldId id="987" r:id="rId10"/>
    <p:sldId id="988" r:id="rId11"/>
    <p:sldId id="1102" r:id="rId12"/>
    <p:sldId id="811" r:id="rId13"/>
    <p:sldId id="1025" r:id="rId14"/>
    <p:sldId id="439" r:id="rId15"/>
    <p:sldId id="396" r:id="rId16"/>
    <p:sldId id="1160" r:id="rId17"/>
    <p:sldId id="402" r:id="rId18"/>
    <p:sldId id="1159" r:id="rId19"/>
    <p:sldId id="435" r:id="rId20"/>
    <p:sldId id="436" r:id="rId21"/>
    <p:sldId id="423" r:id="rId22"/>
    <p:sldId id="1178" r:id="rId23"/>
    <p:sldId id="1215" r:id="rId24"/>
    <p:sldId id="1180" r:id="rId25"/>
    <p:sldId id="1181" r:id="rId26"/>
    <p:sldId id="1182" r:id="rId27"/>
    <p:sldId id="1183" r:id="rId28"/>
    <p:sldId id="1184" r:id="rId29"/>
    <p:sldId id="1185" r:id="rId30"/>
    <p:sldId id="1186" r:id="rId31"/>
    <p:sldId id="1187" r:id="rId32"/>
    <p:sldId id="1188" r:id="rId33"/>
    <p:sldId id="1189" r:id="rId34"/>
    <p:sldId id="1190" r:id="rId35"/>
    <p:sldId id="1191" r:id="rId36"/>
    <p:sldId id="1192" r:id="rId37"/>
    <p:sldId id="1193" r:id="rId38"/>
    <p:sldId id="1194" r:id="rId39"/>
    <p:sldId id="1195" r:id="rId40"/>
    <p:sldId id="1196" r:id="rId41"/>
    <p:sldId id="1197" r:id="rId42"/>
    <p:sldId id="1198" r:id="rId43"/>
    <p:sldId id="1199" r:id="rId44"/>
    <p:sldId id="1200" r:id="rId45"/>
    <p:sldId id="1201" r:id="rId46"/>
    <p:sldId id="1202" r:id="rId47"/>
    <p:sldId id="1203" r:id="rId48"/>
    <p:sldId id="1204" r:id="rId49"/>
    <p:sldId id="1205" r:id="rId50"/>
    <p:sldId id="1206" r:id="rId51"/>
    <p:sldId id="1207" r:id="rId52"/>
    <p:sldId id="1208" r:id="rId53"/>
    <p:sldId id="1209" r:id="rId54"/>
    <p:sldId id="1210" r:id="rId55"/>
    <p:sldId id="1211" r:id="rId56"/>
    <p:sldId id="1212" r:id="rId57"/>
    <p:sldId id="1213" r:id="rId58"/>
    <p:sldId id="1106" r:id="rId59"/>
    <p:sldId id="1053" r:id="rId60"/>
    <p:sldId id="1023" r:id="rId61"/>
    <p:sldId id="717" r:id="rId62"/>
    <p:sldId id="718" r:id="rId63"/>
    <p:sldId id="719" r:id="rId64"/>
    <p:sldId id="446" r:id="rId65"/>
    <p:sldId id="721" r:id="rId66"/>
    <p:sldId id="720" r:id="rId67"/>
    <p:sldId id="722" r:id="rId68"/>
    <p:sldId id="723" r:id="rId69"/>
    <p:sldId id="724" r:id="rId70"/>
    <p:sldId id="725" r:id="rId71"/>
    <p:sldId id="726" r:id="rId72"/>
    <p:sldId id="727" r:id="rId73"/>
    <p:sldId id="1022" r:id="rId74"/>
    <p:sldId id="729" r:id="rId75"/>
    <p:sldId id="730" r:id="rId76"/>
    <p:sldId id="731" r:id="rId77"/>
    <p:sldId id="1105" r:id="rId78"/>
    <p:sldId id="1054" r:id="rId79"/>
    <p:sldId id="1021" r:id="rId80"/>
    <p:sldId id="734" r:id="rId81"/>
    <p:sldId id="735" r:id="rId82"/>
    <p:sldId id="736" r:id="rId83"/>
    <p:sldId id="737" r:id="rId84"/>
    <p:sldId id="742" r:id="rId85"/>
    <p:sldId id="460" r:id="rId86"/>
    <p:sldId id="739" r:id="rId87"/>
    <p:sldId id="740" r:id="rId88"/>
    <p:sldId id="743" r:id="rId89"/>
    <p:sldId id="1161" r:id="rId90"/>
    <p:sldId id="745" r:id="rId91"/>
    <p:sldId id="746" r:id="rId92"/>
    <p:sldId id="747" r:id="rId93"/>
    <p:sldId id="1154" r:id="rId94"/>
    <p:sldId id="1155" r:id="rId95"/>
    <p:sldId id="1074" r:id="rId96"/>
    <p:sldId id="1055" r:id="rId97"/>
    <p:sldId id="1020" r:id="rId98"/>
    <p:sldId id="1166" r:id="rId99"/>
    <p:sldId id="904" r:id="rId100"/>
    <p:sldId id="905" r:id="rId101"/>
    <p:sldId id="906" r:id="rId102"/>
    <p:sldId id="907" r:id="rId103"/>
    <p:sldId id="908" r:id="rId104"/>
    <p:sldId id="910" r:id="rId105"/>
    <p:sldId id="758" r:id="rId106"/>
    <p:sldId id="757" r:id="rId107"/>
    <p:sldId id="759" r:id="rId108"/>
    <p:sldId id="760" r:id="rId109"/>
    <p:sldId id="761" r:id="rId110"/>
    <p:sldId id="762" r:id="rId111"/>
    <p:sldId id="763" r:id="rId112"/>
    <p:sldId id="765" r:id="rId113"/>
    <p:sldId id="764" r:id="rId114"/>
    <p:sldId id="1075" r:id="rId115"/>
    <p:sldId id="1056" r:id="rId116"/>
    <p:sldId id="1019" r:id="rId117"/>
    <p:sldId id="1167" r:id="rId118"/>
    <p:sldId id="897" r:id="rId119"/>
    <p:sldId id="898" r:id="rId120"/>
    <p:sldId id="899" r:id="rId121"/>
    <p:sldId id="900" r:id="rId122"/>
    <p:sldId id="901" r:id="rId123"/>
    <p:sldId id="903" r:id="rId124"/>
    <p:sldId id="786" r:id="rId125"/>
    <p:sldId id="774" r:id="rId126"/>
    <p:sldId id="775" r:id="rId127"/>
    <p:sldId id="776" r:id="rId128"/>
    <p:sldId id="777" r:id="rId129"/>
    <p:sldId id="778" r:id="rId130"/>
    <p:sldId id="779" r:id="rId131"/>
    <p:sldId id="780" r:id="rId132"/>
    <p:sldId id="781" r:id="rId133"/>
    <p:sldId id="782" r:id="rId134"/>
    <p:sldId id="1107" r:id="rId135"/>
    <p:sldId id="1057" r:id="rId136"/>
    <p:sldId id="1018" r:id="rId137"/>
    <p:sldId id="1168" r:id="rId138"/>
    <p:sldId id="890" r:id="rId139"/>
    <p:sldId id="891" r:id="rId140"/>
    <p:sldId id="1153" r:id="rId141"/>
    <p:sldId id="893" r:id="rId142"/>
    <p:sldId id="894" r:id="rId143"/>
    <p:sldId id="896" r:id="rId144"/>
    <p:sldId id="1156" r:id="rId145"/>
    <p:sldId id="795" r:id="rId146"/>
    <p:sldId id="796" r:id="rId147"/>
    <p:sldId id="797" r:id="rId148"/>
    <p:sldId id="798" r:id="rId149"/>
    <p:sldId id="799" r:id="rId150"/>
    <p:sldId id="980" r:id="rId151"/>
    <p:sldId id="800" r:id="rId152"/>
    <p:sldId id="801" r:id="rId153"/>
    <p:sldId id="802" r:id="rId154"/>
    <p:sldId id="803" r:id="rId155"/>
    <p:sldId id="804" r:id="rId156"/>
    <p:sldId id="805" r:id="rId157"/>
    <p:sldId id="806" r:id="rId158"/>
    <p:sldId id="807" r:id="rId159"/>
    <p:sldId id="808" r:id="rId160"/>
    <p:sldId id="984" r:id="rId161"/>
    <p:sldId id="985" r:id="rId162"/>
    <p:sldId id="809" r:id="rId163"/>
    <p:sldId id="1108" r:id="rId164"/>
    <p:sldId id="1058" r:id="rId165"/>
    <p:sldId id="1017" r:id="rId166"/>
    <p:sldId id="1169" r:id="rId167"/>
    <p:sldId id="883" r:id="rId168"/>
    <p:sldId id="884" r:id="rId169"/>
    <p:sldId id="885" r:id="rId170"/>
    <p:sldId id="886" r:id="rId171"/>
    <p:sldId id="887" r:id="rId172"/>
    <p:sldId id="889" r:id="rId173"/>
    <p:sldId id="1237" r:id="rId174"/>
    <p:sldId id="824" r:id="rId175"/>
    <p:sldId id="825" r:id="rId176"/>
    <p:sldId id="826" r:id="rId177"/>
    <p:sldId id="1109" r:id="rId178"/>
    <p:sldId id="1059" r:id="rId179"/>
    <p:sldId id="1014" r:id="rId180"/>
    <p:sldId id="1170" r:id="rId181"/>
    <p:sldId id="830" r:id="rId182"/>
    <p:sldId id="832" r:id="rId183"/>
    <p:sldId id="833" r:id="rId184"/>
    <p:sldId id="834" r:id="rId185"/>
    <p:sldId id="835" r:id="rId186"/>
    <p:sldId id="836" r:id="rId187"/>
    <p:sldId id="837" r:id="rId188"/>
    <p:sldId id="1164" r:id="rId189"/>
    <p:sldId id="1216" r:id="rId190"/>
    <p:sldId id="1163" r:id="rId191"/>
    <p:sldId id="839" r:id="rId192"/>
    <p:sldId id="1134" r:id="rId193"/>
    <p:sldId id="1162" r:id="rId194"/>
    <p:sldId id="840" r:id="rId195"/>
    <p:sldId id="841" r:id="rId196"/>
    <p:sldId id="842" r:id="rId197"/>
    <p:sldId id="843" r:id="rId198"/>
    <p:sldId id="1133" r:id="rId199"/>
    <p:sldId id="844" r:id="rId200"/>
    <p:sldId id="845" r:id="rId201"/>
    <p:sldId id="1110" r:id="rId202"/>
    <p:sldId id="1060" r:id="rId203"/>
    <p:sldId id="1028" r:id="rId204"/>
    <p:sldId id="1171" r:id="rId205"/>
    <p:sldId id="848" r:id="rId206"/>
    <p:sldId id="849" r:id="rId207"/>
    <p:sldId id="1165" r:id="rId208"/>
    <p:sldId id="850" r:id="rId209"/>
    <p:sldId id="851" r:id="rId210"/>
    <p:sldId id="852" r:id="rId211"/>
    <p:sldId id="853" r:id="rId212"/>
    <p:sldId id="854" r:id="rId213"/>
    <p:sldId id="855" r:id="rId214"/>
    <p:sldId id="1093" r:id="rId215"/>
    <p:sldId id="1094" r:id="rId216"/>
    <p:sldId id="856" r:id="rId217"/>
    <p:sldId id="859" r:id="rId218"/>
    <p:sldId id="1111" r:id="rId219"/>
    <p:sldId id="1061" r:id="rId220"/>
    <p:sldId id="1029" r:id="rId221"/>
    <p:sldId id="1172" r:id="rId222"/>
    <p:sldId id="862" r:id="rId223"/>
    <p:sldId id="863" r:id="rId224"/>
    <p:sldId id="864" r:id="rId225"/>
    <p:sldId id="865" r:id="rId226"/>
    <p:sldId id="866" r:id="rId227"/>
    <p:sldId id="867" r:id="rId228"/>
    <p:sldId id="1112" r:id="rId229"/>
    <p:sldId id="1062" r:id="rId230"/>
    <p:sldId id="1034" r:id="rId231"/>
    <p:sldId id="1173" r:id="rId232"/>
    <p:sldId id="870" r:id="rId233"/>
    <p:sldId id="876" r:id="rId234"/>
    <p:sldId id="878" r:id="rId235"/>
    <p:sldId id="879" r:id="rId236"/>
    <p:sldId id="880" r:id="rId237"/>
    <p:sldId id="882" r:id="rId238"/>
    <p:sldId id="911" r:id="rId239"/>
    <p:sldId id="912" r:id="rId240"/>
    <p:sldId id="1089" r:id="rId241"/>
    <p:sldId id="1066" r:id="rId242"/>
    <p:sldId id="938" r:id="rId243"/>
    <p:sldId id="1174" r:id="rId244"/>
    <p:sldId id="940" r:id="rId245"/>
    <p:sldId id="941" r:id="rId246"/>
    <p:sldId id="942" r:id="rId247"/>
    <p:sldId id="943" r:id="rId248"/>
    <p:sldId id="944" r:id="rId249"/>
    <p:sldId id="946" r:id="rId250"/>
    <p:sldId id="947" r:id="rId251"/>
    <p:sldId id="948" r:id="rId252"/>
    <p:sldId id="949" r:id="rId253"/>
    <p:sldId id="950" r:id="rId254"/>
    <p:sldId id="951" r:id="rId255"/>
    <p:sldId id="952" r:id="rId256"/>
    <p:sldId id="953" r:id="rId257"/>
    <p:sldId id="1115" r:id="rId258"/>
    <p:sldId id="1065" r:id="rId259"/>
    <p:sldId id="954" r:id="rId260"/>
    <p:sldId id="1175" r:id="rId261"/>
    <p:sldId id="956" r:id="rId262"/>
    <p:sldId id="957" r:id="rId263"/>
    <p:sldId id="958" r:id="rId264"/>
    <p:sldId id="959" r:id="rId265"/>
    <p:sldId id="960" r:id="rId266"/>
    <p:sldId id="962" r:id="rId267"/>
    <p:sldId id="963" r:id="rId268"/>
    <p:sldId id="964" r:id="rId269"/>
    <p:sldId id="965" r:id="rId270"/>
    <p:sldId id="966" r:id="rId271"/>
    <p:sldId id="967" r:id="rId272"/>
    <p:sldId id="968" r:id="rId273"/>
    <p:sldId id="981" r:id="rId274"/>
    <p:sldId id="969" r:id="rId275"/>
    <p:sldId id="970" r:id="rId276"/>
    <p:sldId id="971" r:id="rId277"/>
    <p:sldId id="972" r:id="rId278"/>
    <p:sldId id="977" r:id="rId279"/>
    <p:sldId id="1157" r:id="rId280"/>
    <p:sldId id="1158" r:id="rId281"/>
    <p:sldId id="1097" r:id="rId282"/>
    <p:sldId id="1098" r:id="rId283"/>
    <p:sldId id="1101" r:id="rId284"/>
    <p:sldId id="1067" r:id="rId285"/>
    <p:sldId id="694" r:id="rId286"/>
    <p:sldId id="1068" r:id="rId287"/>
    <p:sldId id="1143" r:id="rId288"/>
    <p:sldId id="1144" r:id="rId289"/>
    <p:sldId id="1145" r:id="rId290"/>
    <p:sldId id="1176" r:id="rId291"/>
    <p:sldId id="1147" r:id="rId292"/>
    <p:sldId id="1148" r:id="rId293"/>
    <p:sldId id="1149" r:id="rId294"/>
    <p:sldId id="1150" r:id="rId295"/>
    <p:sldId id="1151" r:id="rId296"/>
    <p:sldId id="1221" r:id="rId297"/>
    <p:sldId id="1222" r:id="rId298"/>
    <p:sldId id="1223" r:id="rId299"/>
    <p:sldId id="1224" r:id="rId300"/>
    <p:sldId id="1225" r:id="rId301"/>
    <p:sldId id="1226" r:id="rId302"/>
    <p:sldId id="1227" r:id="rId303"/>
    <p:sldId id="1228" r:id="rId304"/>
    <p:sldId id="1229" r:id="rId305"/>
    <p:sldId id="1230" r:id="rId306"/>
    <p:sldId id="1231" r:id="rId307"/>
    <p:sldId id="1232" r:id="rId308"/>
    <p:sldId id="1233" r:id="rId309"/>
    <p:sldId id="1235" r:id="rId310"/>
    <p:sldId id="1236" r:id="rId311"/>
    <p:sldId id="1217" r:id="rId312"/>
    <p:sldId id="1218" r:id="rId313"/>
    <p:sldId id="1219" r:id="rId314"/>
    <p:sldId id="1220" r:id="rId315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2D3D5"/>
    <a:srgbClr val="D9D9D8"/>
    <a:srgbClr val="F0F0F2"/>
    <a:srgbClr val="0623FA"/>
    <a:srgbClr val="DFDFE2"/>
    <a:srgbClr val="BFBFBF"/>
    <a:srgbClr val="747474"/>
    <a:srgbClr val="D4D4D8"/>
    <a:srgbClr val="FFFFFF"/>
    <a:srgbClr val="A7A7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487" autoAdjust="0"/>
    <p:restoredTop sz="96391" autoAdjust="0"/>
  </p:normalViewPr>
  <p:slideViewPr>
    <p:cSldViewPr snapToGrid="0">
      <p:cViewPr varScale="1">
        <p:scale>
          <a:sx n="115" d="100"/>
          <a:sy n="115" d="100"/>
        </p:scale>
        <p:origin x="576" y="10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5.xml"/><Relationship Id="rId299" Type="http://schemas.openxmlformats.org/officeDocument/2006/relationships/slide" Target="slides/slide297.xml"/><Relationship Id="rId21" Type="http://schemas.openxmlformats.org/officeDocument/2006/relationships/slide" Target="slides/slide19.xml"/><Relationship Id="rId63" Type="http://schemas.openxmlformats.org/officeDocument/2006/relationships/slide" Target="slides/slide61.xml"/><Relationship Id="rId159" Type="http://schemas.openxmlformats.org/officeDocument/2006/relationships/slide" Target="slides/slide157.xml"/><Relationship Id="rId170" Type="http://schemas.openxmlformats.org/officeDocument/2006/relationships/slide" Target="slides/slide168.xml"/><Relationship Id="rId226" Type="http://schemas.openxmlformats.org/officeDocument/2006/relationships/slide" Target="slides/slide224.xml"/><Relationship Id="rId268" Type="http://schemas.openxmlformats.org/officeDocument/2006/relationships/slide" Target="slides/slide266.xml"/><Relationship Id="rId32" Type="http://schemas.openxmlformats.org/officeDocument/2006/relationships/slide" Target="slides/slide30.xml"/><Relationship Id="rId74" Type="http://schemas.openxmlformats.org/officeDocument/2006/relationships/slide" Target="slides/slide72.xml"/><Relationship Id="rId128" Type="http://schemas.openxmlformats.org/officeDocument/2006/relationships/slide" Target="slides/slide126.xml"/><Relationship Id="rId5" Type="http://schemas.openxmlformats.org/officeDocument/2006/relationships/slide" Target="slides/slide3.xml"/><Relationship Id="rId181" Type="http://schemas.openxmlformats.org/officeDocument/2006/relationships/slide" Target="slides/slide179.xml"/><Relationship Id="rId237" Type="http://schemas.openxmlformats.org/officeDocument/2006/relationships/slide" Target="slides/slide235.xml"/><Relationship Id="rId279" Type="http://schemas.openxmlformats.org/officeDocument/2006/relationships/slide" Target="slides/slide277.xml"/><Relationship Id="rId43" Type="http://schemas.openxmlformats.org/officeDocument/2006/relationships/slide" Target="slides/slide41.xml"/><Relationship Id="rId139" Type="http://schemas.openxmlformats.org/officeDocument/2006/relationships/slide" Target="slides/slide137.xml"/><Relationship Id="rId290" Type="http://schemas.openxmlformats.org/officeDocument/2006/relationships/slide" Target="slides/slide288.xml"/><Relationship Id="rId304" Type="http://schemas.openxmlformats.org/officeDocument/2006/relationships/slide" Target="slides/slide302.xml"/><Relationship Id="rId85" Type="http://schemas.openxmlformats.org/officeDocument/2006/relationships/slide" Target="slides/slide83.xml"/><Relationship Id="rId150" Type="http://schemas.openxmlformats.org/officeDocument/2006/relationships/slide" Target="slides/slide148.xml"/><Relationship Id="rId192" Type="http://schemas.openxmlformats.org/officeDocument/2006/relationships/slide" Target="slides/slide190.xml"/><Relationship Id="rId206" Type="http://schemas.openxmlformats.org/officeDocument/2006/relationships/slide" Target="slides/slide204.xml"/><Relationship Id="rId248" Type="http://schemas.openxmlformats.org/officeDocument/2006/relationships/slide" Target="slides/slide246.xml"/><Relationship Id="rId12" Type="http://schemas.openxmlformats.org/officeDocument/2006/relationships/slide" Target="slides/slide10.xml"/><Relationship Id="rId108" Type="http://schemas.openxmlformats.org/officeDocument/2006/relationships/slide" Target="slides/slide106.xml"/><Relationship Id="rId315" Type="http://schemas.openxmlformats.org/officeDocument/2006/relationships/slide" Target="slides/slide313.xml"/><Relationship Id="rId54" Type="http://schemas.openxmlformats.org/officeDocument/2006/relationships/slide" Target="slides/slide52.xml"/><Relationship Id="rId96" Type="http://schemas.openxmlformats.org/officeDocument/2006/relationships/slide" Target="slides/slide94.xml"/><Relationship Id="rId161" Type="http://schemas.openxmlformats.org/officeDocument/2006/relationships/slide" Target="slides/slide159.xml"/><Relationship Id="rId217" Type="http://schemas.openxmlformats.org/officeDocument/2006/relationships/slide" Target="slides/slide215.xml"/><Relationship Id="rId259" Type="http://schemas.openxmlformats.org/officeDocument/2006/relationships/slide" Target="slides/slide257.xml"/><Relationship Id="rId23" Type="http://schemas.openxmlformats.org/officeDocument/2006/relationships/slide" Target="slides/slide21.xml"/><Relationship Id="rId119" Type="http://schemas.openxmlformats.org/officeDocument/2006/relationships/slide" Target="slides/slide117.xml"/><Relationship Id="rId270" Type="http://schemas.openxmlformats.org/officeDocument/2006/relationships/slide" Target="slides/slide268.xml"/><Relationship Id="rId65" Type="http://schemas.openxmlformats.org/officeDocument/2006/relationships/slide" Target="slides/slide63.xml"/><Relationship Id="rId130" Type="http://schemas.openxmlformats.org/officeDocument/2006/relationships/slide" Target="slides/slide128.xml"/><Relationship Id="rId172" Type="http://schemas.openxmlformats.org/officeDocument/2006/relationships/slide" Target="slides/slide170.xml"/><Relationship Id="rId228" Type="http://schemas.openxmlformats.org/officeDocument/2006/relationships/slide" Target="slides/slide226.xml"/><Relationship Id="rId13" Type="http://schemas.openxmlformats.org/officeDocument/2006/relationships/slide" Target="slides/slide11.xml"/><Relationship Id="rId109" Type="http://schemas.openxmlformats.org/officeDocument/2006/relationships/slide" Target="slides/slide107.xml"/><Relationship Id="rId260" Type="http://schemas.openxmlformats.org/officeDocument/2006/relationships/slide" Target="slides/slide258.xml"/><Relationship Id="rId281" Type="http://schemas.openxmlformats.org/officeDocument/2006/relationships/slide" Target="slides/slide279.xml"/><Relationship Id="rId316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20" Type="http://schemas.openxmlformats.org/officeDocument/2006/relationships/slide" Target="slides/slide118.xml"/><Relationship Id="rId141" Type="http://schemas.openxmlformats.org/officeDocument/2006/relationships/slide" Target="slides/slide139.xml"/><Relationship Id="rId7" Type="http://schemas.openxmlformats.org/officeDocument/2006/relationships/slide" Target="slides/slide5.xml"/><Relationship Id="rId162" Type="http://schemas.openxmlformats.org/officeDocument/2006/relationships/slide" Target="slides/slide160.xml"/><Relationship Id="rId183" Type="http://schemas.openxmlformats.org/officeDocument/2006/relationships/slide" Target="slides/slide181.xml"/><Relationship Id="rId218" Type="http://schemas.openxmlformats.org/officeDocument/2006/relationships/slide" Target="slides/slide216.xml"/><Relationship Id="rId239" Type="http://schemas.openxmlformats.org/officeDocument/2006/relationships/slide" Target="slides/slide237.xml"/><Relationship Id="rId250" Type="http://schemas.openxmlformats.org/officeDocument/2006/relationships/slide" Target="slides/slide248.xml"/><Relationship Id="rId271" Type="http://schemas.openxmlformats.org/officeDocument/2006/relationships/slide" Target="slides/slide269.xml"/><Relationship Id="rId292" Type="http://schemas.openxmlformats.org/officeDocument/2006/relationships/slide" Target="slides/slide290.xml"/><Relationship Id="rId306" Type="http://schemas.openxmlformats.org/officeDocument/2006/relationships/slide" Target="slides/slide304.xml"/><Relationship Id="rId24" Type="http://schemas.openxmlformats.org/officeDocument/2006/relationships/slide" Target="slides/slide22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slide" Target="slides/slide108.xml"/><Relationship Id="rId131" Type="http://schemas.openxmlformats.org/officeDocument/2006/relationships/slide" Target="slides/slide129.xml"/><Relationship Id="rId152" Type="http://schemas.openxmlformats.org/officeDocument/2006/relationships/slide" Target="slides/slide150.xml"/><Relationship Id="rId173" Type="http://schemas.openxmlformats.org/officeDocument/2006/relationships/slide" Target="slides/slide171.xml"/><Relationship Id="rId194" Type="http://schemas.openxmlformats.org/officeDocument/2006/relationships/slide" Target="slides/slide192.xml"/><Relationship Id="rId208" Type="http://schemas.openxmlformats.org/officeDocument/2006/relationships/slide" Target="slides/slide206.xml"/><Relationship Id="rId229" Type="http://schemas.openxmlformats.org/officeDocument/2006/relationships/slide" Target="slides/slide227.xml"/><Relationship Id="rId240" Type="http://schemas.openxmlformats.org/officeDocument/2006/relationships/slide" Target="slides/slide238.xml"/><Relationship Id="rId261" Type="http://schemas.openxmlformats.org/officeDocument/2006/relationships/slide" Target="slides/slide259.xml"/><Relationship Id="rId14" Type="http://schemas.openxmlformats.org/officeDocument/2006/relationships/slide" Target="slides/slide12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282" Type="http://schemas.openxmlformats.org/officeDocument/2006/relationships/slide" Target="slides/slide280.xml"/><Relationship Id="rId317" Type="http://schemas.openxmlformats.org/officeDocument/2006/relationships/presProps" Target="presProps.xml"/><Relationship Id="rId8" Type="http://schemas.openxmlformats.org/officeDocument/2006/relationships/slide" Target="slides/slide6.xml"/><Relationship Id="rId98" Type="http://schemas.openxmlformats.org/officeDocument/2006/relationships/slide" Target="slides/slide96.xml"/><Relationship Id="rId121" Type="http://schemas.openxmlformats.org/officeDocument/2006/relationships/slide" Target="slides/slide119.xml"/><Relationship Id="rId142" Type="http://schemas.openxmlformats.org/officeDocument/2006/relationships/slide" Target="slides/slide140.xml"/><Relationship Id="rId163" Type="http://schemas.openxmlformats.org/officeDocument/2006/relationships/slide" Target="slides/slide161.xml"/><Relationship Id="rId184" Type="http://schemas.openxmlformats.org/officeDocument/2006/relationships/slide" Target="slides/slide182.xml"/><Relationship Id="rId219" Type="http://schemas.openxmlformats.org/officeDocument/2006/relationships/slide" Target="slides/slide217.xml"/><Relationship Id="rId230" Type="http://schemas.openxmlformats.org/officeDocument/2006/relationships/slide" Target="slides/slide228.xml"/><Relationship Id="rId251" Type="http://schemas.openxmlformats.org/officeDocument/2006/relationships/slide" Target="slides/slide249.xml"/><Relationship Id="rId25" Type="http://schemas.openxmlformats.org/officeDocument/2006/relationships/slide" Target="slides/slide23.xml"/><Relationship Id="rId46" Type="http://schemas.openxmlformats.org/officeDocument/2006/relationships/slide" Target="slides/slide44.xml"/><Relationship Id="rId67" Type="http://schemas.openxmlformats.org/officeDocument/2006/relationships/slide" Target="slides/slide65.xml"/><Relationship Id="rId272" Type="http://schemas.openxmlformats.org/officeDocument/2006/relationships/slide" Target="slides/slide270.xml"/><Relationship Id="rId293" Type="http://schemas.openxmlformats.org/officeDocument/2006/relationships/slide" Target="slides/slide291.xml"/><Relationship Id="rId307" Type="http://schemas.openxmlformats.org/officeDocument/2006/relationships/slide" Target="slides/slide305.xml"/><Relationship Id="rId88" Type="http://schemas.openxmlformats.org/officeDocument/2006/relationships/slide" Target="slides/slide86.xml"/><Relationship Id="rId111" Type="http://schemas.openxmlformats.org/officeDocument/2006/relationships/slide" Target="slides/slide109.xml"/><Relationship Id="rId132" Type="http://schemas.openxmlformats.org/officeDocument/2006/relationships/slide" Target="slides/slide130.xml"/><Relationship Id="rId153" Type="http://schemas.openxmlformats.org/officeDocument/2006/relationships/slide" Target="slides/slide151.xml"/><Relationship Id="rId174" Type="http://schemas.openxmlformats.org/officeDocument/2006/relationships/slide" Target="slides/slide172.xml"/><Relationship Id="rId195" Type="http://schemas.openxmlformats.org/officeDocument/2006/relationships/slide" Target="slides/slide193.xml"/><Relationship Id="rId209" Type="http://schemas.openxmlformats.org/officeDocument/2006/relationships/slide" Target="slides/slide207.xml"/><Relationship Id="rId220" Type="http://schemas.openxmlformats.org/officeDocument/2006/relationships/slide" Target="slides/slide218.xml"/><Relationship Id="rId241" Type="http://schemas.openxmlformats.org/officeDocument/2006/relationships/slide" Target="slides/slide239.xml"/><Relationship Id="rId15" Type="http://schemas.openxmlformats.org/officeDocument/2006/relationships/slide" Target="slides/slide13.xml"/><Relationship Id="rId36" Type="http://schemas.openxmlformats.org/officeDocument/2006/relationships/slide" Target="slides/slide34.xml"/><Relationship Id="rId57" Type="http://schemas.openxmlformats.org/officeDocument/2006/relationships/slide" Target="slides/slide55.xml"/><Relationship Id="rId262" Type="http://schemas.openxmlformats.org/officeDocument/2006/relationships/slide" Target="slides/slide260.xml"/><Relationship Id="rId283" Type="http://schemas.openxmlformats.org/officeDocument/2006/relationships/slide" Target="slides/slide281.xml"/><Relationship Id="rId318" Type="http://schemas.openxmlformats.org/officeDocument/2006/relationships/viewProps" Target="viewProps.xml"/><Relationship Id="rId78" Type="http://schemas.openxmlformats.org/officeDocument/2006/relationships/slide" Target="slides/slide76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122" Type="http://schemas.openxmlformats.org/officeDocument/2006/relationships/slide" Target="slides/slide120.xml"/><Relationship Id="rId143" Type="http://schemas.openxmlformats.org/officeDocument/2006/relationships/slide" Target="slides/slide141.xml"/><Relationship Id="rId164" Type="http://schemas.openxmlformats.org/officeDocument/2006/relationships/slide" Target="slides/slide162.xml"/><Relationship Id="rId185" Type="http://schemas.openxmlformats.org/officeDocument/2006/relationships/slide" Target="slides/slide183.xml"/><Relationship Id="rId9" Type="http://schemas.openxmlformats.org/officeDocument/2006/relationships/slide" Target="slides/slide7.xml"/><Relationship Id="rId210" Type="http://schemas.openxmlformats.org/officeDocument/2006/relationships/slide" Target="slides/slide208.xml"/><Relationship Id="rId26" Type="http://schemas.openxmlformats.org/officeDocument/2006/relationships/slide" Target="slides/slide24.xml"/><Relationship Id="rId231" Type="http://schemas.openxmlformats.org/officeDocument/2006/relationships/slide" Target="slides/slide229.xml"/><Relationship Id="rId252" Type="http://schemas.openxmlformats.org/officeDocument/2006/relationships/slide" Target="slides/slide250.xml"/><Relationship Id="rId273" Type="http://schemas.openxmlformats.org/officeDocument/2006/relationships/slide" Target="slides/slide271.xml"/><Relationship Id="rId294" Type="http://schemas.openxmlformats.org/officeDocument/2006/relationships/slide" Target="slides/slide292.xml"/><Relationship Id="rId308" Type="http://schemas.openxmlformats.org/officeDocument/2006/relationships/slide" Target="slides/slide306.xml"/><Relationship Id="rId47" Type="http://schemas.openxmlformats.org/officeDocument/2006/relationships/slide" Target="slides/slide45.xml"/><Relationship Id="rId68" Type="http://schemas.openxmlformats.org/officeDocument/2006/relationships/slide" Target="slides/slide66.xml"/><Relationship Id="rId89" Type="http://schemas.openxmlformats.org/officeDocument/2006/relationships/slide" Target="slides/slide87.xml"/><Relationship Id="rId112" Type="http://schemas.openxmlformats.org/officeDocument/2006/relationships/slide" Target="slides/slide110.xml"/><Relationship Id="rId133" Type="http://schemas.openxmlformats.org/officeDocument/2006/relationships/slide" Target="slides/slide131.xml"/><Relationship Id="rId154" Type="http://schemas.openxmlformats.org/officeDocument/2006/relationships/slide" Target="slides/slide152.xml"/><Relationship Id="rId175" Type="http://schemas.openxmlformats.org/officeDocument/2006/relationships/slide" Target="slides/slide173.xml"/><Relationship Id="rId196" Type="http://schemas.openxmlformats.org/officeDocument/2006/relationships/slide" Target="slides/slide194.xml"/><Relationship Id="rId200" Type="http://schemas.openxmlformats.org/officeDocument/2006/relationships/slide" Target="slides/slide198.xml"/><Relationship Id="rId16" Type="http://schemas.openxmlformats.org/officeDocument/2006/relationships/slide" Target="slides/slide14.xml"/><Relationship Id="rId221" Type="http://schemas.openxmlformats.org/officeDocument/2006/relationships/slide" Target="slides/slide219.xml"/><Relationship Id="rId242" Type="http://schemas.openxmlformats.org/officeDocument/2006/relationships/slide" Target="slides/slide240.xml"/><Relationship Id="rId263" Type="http://schemas.openxmlformats.org/officeDocument/2006/relationships/slide" Target="slides/slide261.xml"/><Relationship Id="rId284" Type="http://schemas.openxmlformats.org/officeDocument/2006/relationships/slide" Target="slides/slide282.xml"/><Relationship Id="rId319" Type="http://schemas.openxmlformats.org/officeDocument/2006/relationships/theme" Target="theme/theme1.xml"/><Relationship Id="rId37" Type="http://schemas.openxmlformats.org/officeDocument/2006/relationships/slide" Target="slides/slide35.xml"/><Relationship Id="rId58" Type="http://schemas.openxmlformats.org/officeDocument/2006/relationships/slide" Target="slides/slide56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123" Type="http://schemas.openxmlformats.org/officeDocument/2006/relationships/slide" Target="slides/slide121.xml"/><Relationship Id="rId144" Type="http://schemas.openxmlformats.org/officeDocument/2006/relationships/slide" Target="slides/slide142.xml"/><Relationship Id="rId90" Type="http://schemas.openxmlformats.org/officeDocument/2006/relationships/slide" Target="slides/slide88.xml"/><Relationship Id="rId165" Type="http://schemas.openxmlformats.org/officeDocument/2006/relationships/slide" Target="slides/slide163.xml"/><Relationship Id="rId186" Type="http://schemas.openxmlformats.org/officeDocument/2006/relationships/slide" Target="slides/slide184.xml"/><Relationship Id="rId211" Type="http://schemas.openxmlformats.org/officeDocument/2006/relationships/slide" Target="slides/slide209.xml"/><Relationship Id="rId232" Type="http://schemas.openxmlformats.org/officeDocument/2006/relationships/slide" Target="slides/slide230.xml"/><Relationship Id="rId253" Type="http://schemas.openxmlformats.org/officeDocument/2006/relationships/slide" Target="slides/slide251.xml"/><Relationship Id="rId274" Type="http://schemas.openxmlformats.org/officeDocument/2006/relationships/slide" Target="slides/slide272.xml"/><Relationship Id="rId295" Type="http://schemas.openxmlformats.org/officeDocument/2006/relationships/slide" Target="slides/slide293.xml"/><Relationship Id="rId309" Type="http://schemas.openxmlformats.org/officeDocument/2006/relationships/slide" Target="slides/slide307.xml"/><Relationship Id="rId27" Type="http://schemas.openxmlformats.org/officeDocument/2006/relationships/slide" Target="slides/slide25.xml"/><Relationship Id="rId48" Type="http://schemas.openxmlformats.org/officeDocument/2006/relationships/slide" Target="slides/slide46.xml"/><Relationship Id="rId69" Type="http://schemas.openxmlformats.org/officeDocument/2006/relationships/slide" Target="slides/slide67.xml"/><Relationship Id="rId113" Type="http://schemas.openxmlformats.org/officeDocument/2006/relationships/slide" Target="slides/slide111.xml"/><Relationship Id="rId134" Type="http://schemas.openxmlformats.org/officeDocument/2006/relationships/slide" Target="slides/slide132.xml"/><Relationship Id="rId320" Type="http://schemas.openxmlformats.org/officeDocument/2006/relationships/tableStyles" Target="tableStyles.xml"/><Relationship Id="rId80" Type="http://schemas.openxmlformats.org/officeDocument/2006/relationships/slide" Target="slides/slide78.xml"/><Relationship Id="rId155" Type="http://schemas.openxmlformats.org/officeDocument/2006/relationships/slide" Target="slides/slide153.xml"/><Relationship Id="rId176" Type="http://schemas.openxmlformats.org/officeDocument/2006/relationships/slide" Target="slides/slide174.xml"/><Relationship Id="rId197" Type="http://schemas.openxmlformats.org/officeDocument/2006/relationships/slide" Target="slides/slide195.xml"/><Relationship Id="rId201" Type="http://schemas.openxmlformats.org/officeDocument/2006/relationships/slide" Target="slides/slide199.xml"/><Relationship Id="rId222" Type="http://schemas.openxmlformats.org/officeDocument/2006/relationships/slide" Target="slides/slide220.xml"/><Relationship Id="rId243" Type="http://schemas.openxmlformats.org/officeDocument/2006/relationships/slide" Target="slides/slide241.xml"/><Relationship Id="rId264" Type="http://schemas.openxmlformats.org/officeDocument/2006/relationships/slide" Target="slides/slide262.xml"/><Relationship Id="rId285" Type="http://schemas.openxmlformats.org/officeDocument/2006/relationships/slide" Target="slides/slide283.xml"/><Relationship Id="rId17" Type="http://schemas.openxmlformats.org/officeDocument/2006/relationships/slide" Target="slides/slide15.xml"/><Relationship Id="rId38" Type="http://schemas.openxmlformats.org/officeDocument/2006/relationships/slide" Target="slides/slide36.xml"/><Relationship Id="rId59" Type="http://schemas.openxmlformats.org/officeDocument/2006/relationships/slide" Target="slides/slide57.xml"/><Relationship Id="rId103" Type="http://schemas.openxmlformats.org/officeDocument/2006/relationships/slide" Target="slides/slide101.xml"/><Relationship Id="rId124" Type="http://schemas.openxmlformats.org/officeDocument/2006/relationships/slide" Target="slides/slide122.xml"/><Relationship Id="rId310" Type="http://schemas.openxmlformats.org/officeDocument/2006/relationships/slide" Target="slides/slide308.xml"/><Relationship Id="rId70" Type="http://schemas.openxmlformats.org/officeDocument/2006/relationships/slide" Target="slides/slide68.xml"/><Relationship Id="rId91" Type="http://schemas.openxmlformats.org/officeDocument/2006/relationships/slide" Target="slides/slide89.xml"/><Relationship Id="rId145" Type="http://schemas.openxmlformats.org/officeDocument/2006/relationships/slide" Target="slides/slide143.xml"/><Relationship Id="rId166" Type="http://schemas.openxmlformats.org/officeDocument/2006/relationships/slide" Target="slides/slide164.xml"/><Relationship Id="rId187" Type="http://schemas.openxmlformats.org/officeDocument/2006/relationships/slide" Target="slides/slide185.xml"/><Relationship Id="rId1" Type="http://schemas.openxmlformats.org/officeDocument/2006/relationships/slideMaster" Target="slideMasters/slideMaster1.xml"/><Relationship Id="rId212" Type="http://schemas.openxmlformats.org/officeDocument/2006/relationships/slide" Target="slides/slide210.xml"/><Relationship Id="rId233" Type="http://schemas.openxmlformats.org/officeDocument/2006/relationships/slide" Target="slides/slide231.xml"/><Relationship Id="rId254" Type="http://schemas.openxmlformats.org/officeDocument/2006/relationships/slide" Target="slides/slide252.xml"/><Relationship Id="rId28" Type="http://schemas.openxmlformats.org/officeDocument/2006/relationships/slide" Target="slides/slide26.xml"/><Relationship Id="rId49" Type="http://schemas.openxmlformats.org/officeDocument/2006/relationships/slide" Target="slides/slide47.xml"/><Relationship Id="rId114" Type="http://schemas.openxmlformats.org/officeDocument/2006/relationships/slide" Target="slides/slide112.xml"/><Relationship Id="rId275" Type="http://schemas.openxmlformats.org/officeDocument/2006/relationships/slide" Target="slides/slide273.xml"/><Relationship Id="rId296" Type="http://schemas.openxmlformats.org/officeDocument/2006/relationships/slide" Target="slides/slide294.xml"/><Relationship Id="rId300" Type="http://schemas.openxmlformats.org/officeDocument/2006/relationships/slide" Target="slides/slide298.xml"/><Relationship Id="rId60" Type="http://schemas.openxmlformats.org/officeDocument/2006/relationships/slide" Target="slides/slide58.xml"/><Relationship Id="rId81" Type="http://schemas.openxmlformats.org/officeDocument/2006/relationships/slide" Target="slides/slide79.xml"/><Relationship Id="rId135" Type="http://schemas.openxmlformats.org/officeDocument/2006/relationships/slide" Target="slides/slide133.xml"/><Relationship Id="rId156" Type="http://schemas.openxmlformats.org/officeDocument/2006/relationships/slide" Target="slides/slide154.xml"/><Relationship Id="rId177" Type="http://schemas.openxmlformats.org/officeDocument/2006/relationships/slide" Target="slides/slide175.xml"/><Relationship Id="rId198" Type="http://schemas.openxmlformats.org/officeDocument/2006/relationships/slide" Target="slides/slide196.xml"/><Relationship Id="rId202" Type="http://schemas.openxmlformats.org/officeDocument/2006/relationships/slide" Target="slides/slide200.xml"/><Relationship Id="rId223" Type="http://schemas.openxmlformats.org/officeDocument/2006/relationships/slide" Target="slides/slide221.xml"/><Relationship Id="rId244" Type="http://schemas.openxmlformats.org/officeDocument/2006/relationships/slide" Target="slides/slide242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265" Type="http://schemas.openxmlformats.org/officeDocument/2006/relationships/slide" Target="slides/slide263.xml"/><Relationship Id="rId286" Type="http://schemas.openxmlformats.org/officeDocument/2006/relationships/slide" Target="slides/slide284.xml"/><Relationship Id="rId50" Type="http://schemas.openxmlformats.org/officeDocument/2006/relationships/slide" Target="slides/slide48.xml"/><Relationship Id="rId104" Type="http://schemas.openxmlformats.org/officeDocument/2006/relationships/slide" Target="slides/slide102.xml"/><Relationship Id="rId125" Type="http://schemas.openxmlformats.org/officeDocument/2006/relationships/slide" Target="slides/slide123.xml"/><Relationship Id="rId146" Type="http://schemas.openxmlformats.org/officeDocument/2006/relationships/slide" Target="slides/slide144.xml"/><Relationship Id="rId167" Type="http://schemas.openxmlformats.org/officeDocument/2006/relationships/slide" Target="slides/slide165.xml"/><Relationship Id="rId188" Type="http://schemas.openxmlformats.org/officeDocument/2006/relationships/slide" Target="slides/slide186.xml"/><Relationship Id="rId311" Type="http://schemas.openxmlformats.org/officeDocument/2006/relationships/slide" Target="slides/slide309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13" Type="http://schemas.openxmlformats.org/officeDocument/2006/relationships/slide" Target="slides/slide211.xml"/><Relationship Id="rId234" Type="http://schemas.openxmlformats.org/officeDocument/2006/relationships/slide" Target="slides/slide232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55" Type="http://schemas.openxmlformats.org/officeDocument/2006/relationships/slide" Target="slides/slide253.xml"/><Relationship Id="rId276" Type="http://schemas.openxmlformats.org/officeDocument/2006/relationships/slide" Target="slides/slide274.xml"/><Relationship Id="rId297" Type="http://schemas.openxmlformats.org/officeDocument/2006/relationships/slide" Target="slides/slide295.xml"/><Relationship Id="rId40" Type="http://schemas.openxmlformats.org/officeDocument/2006/relationships/slide" Target="slides/slide38.xml"/><Relationship Id="rId115" Type="http://schemas.openxmlformats.org/officeDocument/2006/relationships/slide" Target="slides/slide113.xml"/><Relationship Id="rId136" Type="http://schemas.openxmlformats.org/officeDocument/2006/relationships/slide" Target="slides/slide134.xml"/><Relationship Id="rId157" Type="http://schemas.openxmlformats.org/officeDocument/2006/relationships/slide" Target="slides/slide155.xml"/><Relationship Id="rId178" Type="http://schemas.openxmlformats.org/officeDocument/2006/relationships/slide" Target="slides/slide176.xml"/><Relationship Id="rId301" Type="http://schemas.openxmlformats.org/officeDocument/2006/relationships/slide" Target="slides/slide299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9" Type="http://schemas.openxmlformats.org/officeDocument/2006/relationships/slide" Target="slides/slide197.xml"/><Relationship Id="rId203" Type="http://schemas.openxmlformats.org/officeDocument/2006/relationships/slide" Target="slides/slide201.xml"/><Relationship Id="rId19" Type="http://schemas.openxmlformats.org/officeDocument/2006/relationships/slide" Target="slides/slide17.xml"/><Relationship Id="rId224" Type="http://schemas.openxmlformats.org/officeDocument/2006/relationships/slide" Target="slides/slide222.xml"/><Relationship Id="rId245" Type="http://schemas.openxmlformats.org/officeDocument/2006/relationships/slide" Target="slides/slide243.xml"/><Relationship Id="rId266" Type="http://schemas.openxmlformats.org/officeDocument/2006/relationships/slide" Target="slides/slide264.xml"/><Relationship Id="rId287" Type="http://schemas.openxmlformats.org/officeDocument/2006/relationships/slide" Target="slides/slide285.xml"/><Relationship Id="rId30" Type="http://schemas.openxmlformats.org/officeDocument/2006/relationships/slide" Target="slides/slide28.xml"/><Relationship Id="rId105" Type="http://schemas.openxmlformats.org/officeDocument/2006/relationships/slide" Target="slides/slide103.xml"/><Relationship Id="rId126" Type="http://schemas.openxmlformats.org/officeDocument/2006/relationships/slide" Target="slides/slide124.xml"/><Relationship Id="rId147" Type="http://schemas.openxmlformats.org/officeDocument/2006/relationships/slide" Target="slides/slide145.xml"/><Relationship Id="rId168" Type="http://schemas.openxmlformats.org/officeDocument/2006/relationships/slide" Target="slides/slide166.xml"/><Relationship Id="rId312" Type="http://schemas.openxmlformats.org/officeDocument/2006/relationships/slide" Target="slides/slide310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93" Type="http://schemas.openxmlformats.org/officeDocument/2006/relationships/slide" Target="slides/slide91.xml"/><Relationship Id="rId189" Type="http://schemas.openxmlformats.org/officeDocument/2006/relationships/slide" Target="slides/slide187.xml"/><Relationship Id="rId3" Type="http://schemas.openxmlformats.org/officeDocument/2006/relationships/slide" Target="slides/slide1.xml"/><Relationship Id="rId214" Type="http://schemas.openxmlformats.org/officeDocument/2006/relationships/slide" Target="slides/slide212.xml"/><Relationship Id="rId235" Type="http://schemas.openxmlformats.org/officeDocument/2006/relationships/slide" Target="slides/slide233.xml"/><Relationship Id="rId256" Type="http://schemas.openxmlformats.org/officeDocument/2006/relationships/slide" Target="slides/slide254.xml"/><Relationship Id="rId277" Type="http://schemas.openxmlformats.org/officeDocument/2006/relationships/slide" Target="slides/slide275.xml"/><Relationship Id="rId298" Type="http://schemas.openxmlformats.org/officeDocument/2006/relationships/slide" Target="slides/slide296.xml"/><Relationship Id="rId116" Type="http://schemas.openxmlformats.org/officeDocument/2006/relationships/slide" Target="slides/slide114.xml"/><Relationship Id="rId137" Type="http://schemas.openxmlformats.org/officeDocument/2006/relationships/slide" Target="slides/slide135.xml"/><Relationship Id="rId158" Type="http://schemas.openxmlformats.org/officeDocument/2006/relationships/slide" Target="slides/slide156.xml"/><Relationship Id="rId302" Type="http://schemas.openxmlformats.org/officeDocument/2006/relationships/slide" Target="slides/slide300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62" Type="http://schemas.openxmlformats.org/officeDocument/2006/relationships/slide" Target="slides/slide60.xml"/><Relationship Id="rId83" Type="http://schemas.openxmlformats.org/officeDocument/2006/relationships/slide" Target="slides/slide81.xml"/><Relationship Id="rId179" Type="http://schemas.openxmlformats.org/officeDocument/2006/relationships/slide" Target="slides/slide177.xml"/><Relationship Id="rId190" Type="http://schemas.openxmlformats.org/officeDocument/2006/relationships/slide" Target="slides/slide188.xml"/><Relationship Id="rId204" Type="http://schemas.openxmlformats.org/officeDocument/2006/relationships/slide" Target="slides/slide202.xml"/><Relationship Id="rId225" Type="http://schemas.openxmlformats.org/officeDocument/2006/relationships/slide" Target="slides/slide223.xml"/><Relationship Id="rId246" Type="http://schemas.openxmlformats.org/officeDocument/2006/relationships/slide" Target="slides/slide244.xml"/><Relationship Id="rId267" Type="http://schemas.openxmlformats.org/officeDocument/2006/relationships/slide" Target="slides/slide265.xml"/><Relationship Id="rId288" Type="http://schemas.openxmlformats.org/officeDocument/2006/relationships/slide" Target="slides/slide286.xml"/><Relationship Id="rId106" Type="http://schemas.openxmlformats.org/officeDocument/2006/relationships/slide" Target="slides/slide104.xml"/><Relationship Id="rId127" Type="http://schemas.openxmlformats.org/officeDocument/2006/relationships/slide" Target="slides/slide125.xml"/><Relationship Id="rId313" Type="http://schemas.openxmlformats.org/officeDocument/2006/relationships/slide" Target="slides/slide311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52" Type="http://schemas.openxmlformats.org/officeDocument/2006/relationships/slide" Target="slides/slide50.xml"/><Relationship Id="rId73" Type="http://schemas.openxmlformats.org/officeDocument/2006/relationships/slide" Target="slides/slide71.xml"/><Relationship Id="rId94" Type="http://schemas.openxmlformats.org/officeDocument/2006/relationships/slide" Target="slides/slide92.xml"/><Relationship Id="rId148" Type="http://schemas.openxmlformats.org/officeDocument/2006/relationships/slide" Target="slides/slide146.xml"/><Relationship Id="rId169" Type="http://schemas.openxmlformats.org/officeDocument/2006/relationships/slide" Target="slides/slide167.xml"/><Relationship Id="rId4" Type="http://schemas.openxmlformats.org/officeDocument/2006/relationships/slide" Target="slides/slide2.xml"/><Relationship Id="rId180" Type="http://schemas.openxmlformats.org/officeDocument/2006/relationships/slide" Target="slides/slide178.xml"/><Relationship Id="rId215" Type="http://schemas.openxmlformats.org/officeDocument/2006/relationships/slide" Target="slides/slide213.xml"/><Relationship Id="rId236" Type="http://schemas.openxmlformats.org/officeDocument/2006/relationships/slide" Target="slides/slide234.xml"/><Relationship Id="rId257" Type="http://schemas.openxmlformats.org/officeDocument/2006/relationships/slide" Target="slides/slide255.xml"/><Relationship Id="rId278" Type="http://schemas.openxmlformats.org/officeDocument/2006/relationships/slide" Target="slides/slide276.xml"/><Relationship Id="rId303" Type="http://schemas.openxmlformats.org/officeDocument/2006/relationships/slide" Target="slides/slide301.xml"/><Relationship Id="rId42" Type="http://schemas.openxmlformats.org/officeDocument/2006/relationships/slide" Target="slides/slide40.xml"/><Relationship Id="rId84" Type="http://schemas.openxmlformats.org/officeDocument/2006/relationships/slide" Target="slides/slide82.xml"/><Relationship Id="rId138" Type="http://schemas.openxmlformats.org/officeDocument/2006/relationships/slide" Target="slides/slide136.xml"/><Relationship Id="rId191" Type="http://schemas.openxmlformats.org/officeDocument/2006/relationships/slide" Target="slides/slide189.xml"/><Relationship Id="rId205" Type="http://schemas.openxmlformats.org/officeDocument/2006/relationships/slide" Target="slides/slide203.xml"/><Relationship Id="rId247" Type="http://schemas.openxmlformats.org/officeDocument/2006/relationships/slide" Target="slides/slide245.xml"/><Relationship Id="rId107" Type="http://schemas.openxmlformats.org/officeDocument/2006/relationships/slide" Target="slides/slide105.xml"/><Relationship Id="rId289" Type="http://schemas.openxmlformats.org/officeDocument/2006/relationships/slide" Target="slides/slide287.xml"/><Relationship Id="rId11" Type="http://schemas.openxmlformats.org/officeDocument/2006/relationships/slide" Target="slides/slide9.xml"/><Relationship Id="rId53" Type="http://schemas.openxmlformats.org/officeDocument/2006/relationships/slide" Target="slides/slide51.xml"/><Relationship Id="rId149" Type="http://schemas.openxmlformats.org/officeDocument/2006/relationships/slide" Target="slides/slide147.xml"/><Relationship Id="rId314" Type="http://schemas.openxmlformats.org/officeDocument/2006/relationships/slide" Target="slides/slide312.xml"/><Relationship Id="rId95" Type="http://schemas.openxmlformats.org/officeDocument/2006/relationships/slide" Target="slides/slide93.xml"/><Relationship Id="rId160" Type="http://schemas.openxmlformats.org/officeDocument/2006/relationships/slide" Target="slides/slide158.xml"/><Relationship Id="rId216" Type="http://schemas.openxmlformats.org/officeDocument/2006/relationships/slide" Target="slides/slide214.xml"/><Relationship Id="rId258" Type="http://schemas.openxmlformats.org/officeDocument/2006/relationships/slide" Target="slides/slide256.xml"/><Relationship Id="rId22" Type="http://schemas.openxmlformats.org/officeDocument/2006/relationships/slide" Target="slides/slide20.xml"/><Relationship Id="rId64" Type="http://schemas.openxmlformats.org/officeDocument/2006/relationships/slide" Target="slides/slide62.xml"/><Relationship Id="rId118" Type="http://schemas.openxmlformats.org/officeDocument/2006/relationships/slide" Target="slides/slide116.xml"/><Relationship Id="rId171" Type="http://schemas.openxmlformats.org/officeDocument/2006/relationships/slide" Target="slides/slide169.xml"/><Relationship Id="rId227" Type="http://schemas.openxmlformats.org/officeDocument/2006/relationships/slide" Target="slides/slide225.xml"/><Relationship Id="rId269" Type="http://schemas.openxmlformats.org/officeDocument/2006/relationships/slide" Target="slides/slide267.xml"/><Relationship Id="rId33" Type="http://schemas.openxmlformats.org/officeDocument/2006/relationships/slide" Target="slides/slide31.xml"/><Relationship Id="rId129" Type="http://schemas.openxmlformats.org/officeDocument/2006/relationships/slide" Target="slides/slide127.xml"/><Relationship Id="rId280" Type="http://schemas.openxmlformats.org/officeDocument/2006/relationships/slide" Target="slides/slide278.xml"/><Relationship Id="rId75" Type="http://schemas.openxmlformats.org/officeDocument/2006/relationships/slide" Target="slides/slide73.xml"/><Relationship Id="rId140" Type="http://schemas.openxmlformats.org/officeDocument/2006/relationships/slide" Target="slides/slide138.xml"/><Relationship Id="rId182" Type="http://schemas.openxmlformats.org/officeDocument/2006/relationships/slide" Target="slides/slide180.xml"/><Relationship Id="rId6" Type="http://schemas.openxmlformats.org/officeDocument/2006/relationships/slide" Target="slides/slide4.xml"/><Relationship Id="rId238" Type="http://schemas.openxmlformats.org/officeDocument/2006/relationships/slide" Target="slides/slide236.xml"/><Relationship Id="rId291" Type="http://schemas.openxmlformats.org/officeDocument/2006/relationships/slide" Target="slides/slide289.xml"/><Relationship Id="rId305" Type="http://schemas.openxmlformats.org/officeDocument/2006/relationships/slide" Target="slides/slide303.xml"/><Relationship Id="rId44" Type="http://schemas.openxmlformats.org/officeDocument/2006/relationships/slide" Target="slides/slide42.xml"/><Relationship Id="rId86" Type="http://schemas.openxmlformats.org/officeDocument/2006/relationships/slide" Target="slides/slide84.xml"/><Relationship Id="rId151" Type="http://schemas.openxmlformats.org/officeDocument/2006/relationships/slide" Target="slides/slide149.xml"/><Relationship Id="rId193" Type="http://schemas.openxmlformats.org/officeDocument/2006/relationships/slide" Target="slides/slide191.xml"/><Relationship Id="rId207" Type="http://schemas.openxmlformats.org/officeDocument/2006/relationships/slide" Target="slides/slide205.xml"/><Relationship Id="rId249" Type="http://schemas.openxmlformats.org/officeDocument/2006/relationships/slide" Target="slides/slide24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9.wmf"/><Relationship Id="rId1" Type="http://schemas.openxmlformats.org/officeDocument/2006/relationships/image" Target="../media/image68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9.wmf"/><Relationship Id="rId1" Type="http://schemas.openxmlformats.org/officeDocument/2006/relationships/image" Target="../media/image68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w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w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w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w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w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w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w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w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w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w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w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w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w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w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w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w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3.w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3.w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7.w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9.w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w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w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w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w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wmf"/></Relationships>
</file>

<file path=ppt/drawings/_rels/vmlDrawing5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wmf"/><Relationship Id="rId1" Type="http://schemas.openxmlformats.org/officeDocument/2006/relationships/image" Target="../media/image75.wmf"/></Relationships>
</file>

<file path=ppt/drawings/_rels/vmlDrawing5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wmf"/><Relationship Id="rId1" Type="http://schemas.openxmlformats.org/officeDocument/2006/relationships/image" Target="../media/image75.w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w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w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4.w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4.w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w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w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5795F2-FFE0-42CE-BDA3-1E8BAF717EFB}" type="datetimeFigureOut">
              <a:rPr lang="ko-KR" altLang="en-US" smtClean="0"/>
              <a:t>2021-02-22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9C597A-56D2-4B6D-8F2D-C6422690BB8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388258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9C597A-56D2-4B6D-8F2D-C6422690BB8F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620945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9C597A-56D2-4B6D-8F2D-C6422690BB8F}" type="slidenum">
              <a:rPr lang="ko-KR" altLang="en-US" smtClean="0"/>
              <a:t>201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05344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9C597A-56D2-4B6D-8F2D-C6422690BB8F}" type="slidenum">
              <a:rPr lang="ko-KR" altLang="en-US" smtClean="0"/>
              <a:t>218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20447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9C597A-56D2-4B6D-8F2D-C6422690BB8F}" type="slidenum">
              <a:rPr lang="ko-KR" altLang="en-US" smtClean="0"/>
              <a:t>228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53839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9C597A-56D2-4B6D-8F2D-C6422690BB8F}" type="slidenum">
              <a:rPr lang="ko-KR" altLang="en-US" smtClean="0"/>
              <a:t>257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049566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9C597A-56D2-4B6D-8F2D-C6422690BB8F}" type="slidenum">
              <a:rPr lang="ko-KR" altLang="en-US" smtClean="0"/>
              <a:t>283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51022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9C597A-56D2-4B6D-8F2D-C6422690BB8F}" type="slidenum">
              <a:rPr lang="ko-KR" altLang="en-US" smtClean="0"/>
              <a:t>287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684117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9C597A-56D2-4B6D-8F2D-C6422690BB8F}" type="slidenum">
              <a:rPr lang="ko-KR" altLang="en-US" smtClean="0"/>
              <a:t>296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28969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9C597A-56D2-4B6D-8F2D-C6422690BB8F}" type="slidenum">
              <a:rPr lang="ko-KR" altLang="en-US" smtClean="0"/>
              <a:t>304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15800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9C597A-56D2-4B6D-8F2D-C6422690BB8F}" type="slidenum">
              <a:rPr lang="ko-KR" altLang="en-US" smtClean="0"/>
              <a:t>305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04274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9C597A-56D2-4B6D-8F2D-C6422690BB8F}" type="slidenum">
              <a:rPr lang="ko-KR" altLang="en-US" smtClean="0"/>
              <a:t>306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28718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9C597A-56D2-4B6D-8F2D-C6422690BB8F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942591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9C597A-56D2-4B6D-8F2D-C6422690BB8F}" type="slidenum">
              <a:rPr lang="ko-KR" altLang="en-US" smtClean="0"/>
              <a:t>307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476272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9C597A-56D2-4B6D-8F2D-C6422690BB8F}" type="slidenum">
              <a:rPr lang="ko-KR" altLang="en-US" smtClean="0"/>
              <a:t>308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993092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9C597A-56D2-4B6D-8F2D-C6422690BB8F}" type="slidenum">
              <a:rPr lang="ko-KR" altLang="en-US" smtClean="0"/>
              <a:t>309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459330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9C597A-56D2-4B6D-8F2D-C6422690BB8F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487165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9C597A-56D2-4B6D-8F2D-C6422690BB8F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930774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9C597A-56D2-4B6D-8F2D-C6422690BB8F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6471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9C597A-56D2-4B6D-8F2D-C6422690BB8F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38623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9C597A-56D2-4B6D-8F2D-C6422690BB8F}" type="slidenum">
              <a:rPr lang="ko-KR" altLang="en-US" smtClean="0"/>
              <a:t>134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087820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9C597A-56D2-4B6D-8F2D-C6422690BB8F}" type="slidenum">
              <a:rPr lang="ko-KR" altLang="en-US" smtClean="0"/>
              <a:t>163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97984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9C597A-56D2-4B6D-8F2D-C6422690BB8F}" type="slidenum">
              <a:rPr lang="ko-KR" altLang="en-US" smtClean="0"/>
              <a:t>177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59394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DA3E1-CCE4-45ED-B8CE-C01114CAFCE3}" type="datetimeFigureOut">
              <a:rPr lang="ko-KR" altLang="en-US" smtClean="0"/>
              <a:t>2021-02-22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F76E8-94B4-404F-B42A-2CC47F966D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84033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DA3E1-CCE4-45ED-B8CE-C01114CAFCE3}" type="datetimeFigureOut">
              <a:rPr lang="ko-KR" altLang="en-US" smtClean="0"/>
              <a:t>2021-02-22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F76E8-94B4-404F-B42A-2CC47F966D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502102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DA3E1-CCE4-45ED-B8CE-C01114CAFCE3}" type="datetimeFigureOut">
              <a:rPr lang="ko-KR" altLang="en-US" smtClean="0"/>
              <a:t>2021-02-22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F76E8-94B4-404F-B42A-2CC47F966D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54601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DA3E1-CCE4-45ED-B8CE-C01114CAFCE3}" type="datetimeFigureOut">
              <a:rPr lang="ko-KR" altLang="en-US" smtClean="0"/>
              <a:t>2021-02-22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F76E8-94B4-404F-B42A-2CC47F966D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600681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FCF96-FAFD-410A-9469-1EFED3E8BAD4}" type="datetimeFigureOut">
              <a:rPr lang="ko-KR" altLang="en-US" smtClean="0"/>
              <a:t>2021-02-22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BAA9E-75F1-4AB1-87E9-671A4D97C8D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524336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FCF96-FAFD-410A-9469-1EFED3E8BAD4}" type="datetimeFigureOut">
              <a:rPr lang="ko-KR" altLang="en-US" smtClean="0"/>
              <a:t>2021-02-22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BAA9E-75F1-4AB1-87E9-671A4D97C8D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91383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FCF96-FAFD-410A-9469-1EFED3E8BAD4}" type="datetimeFigureOut">
              <a:rPr lang="ko-KR" altLang="en-US" smtClean="0"/>
              <a:t>2021-02-22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BAA9E-75F1-4AB1-87E9-671A4D97C8D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364917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FCF96-FAFD-410A-9469-1EFED3E8BAD4}" type="datetimeFigureOut">
              <a:rPr lang="ko-KR" altLang="en-US" smtClean="0"/>
              <a:t>2021-02-22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BAA9E-75F1-4AB1-87E9-671A4D97C8D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515291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FCF96-FAFD-410A-9469-1EFED3E8BAD4}" type="datetimeFigureOut">
              <a:rPr lang="ko-KR" altLang="en-US" smtClean="0"/>
              <a:t>2021-02-22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BAA9E-75F1-4AB1-87E9-671A4D97C8D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87987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FCF96-FAFD-410A-9469-1EFED3E8BAD4}" type="datetimeFigureOut">
              <a:rPr lang="ko-KR" altLang="en-US" smtClean="0"/>
              <a:t>2021-02-22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BAA9E-75F1-4AB1-87E9-671A4D97C8D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97394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FCF96-FAFD-410A-9469-1EFED3E8BAD4}" type="datetimeFigureOut">
              <a:rPr lang="ko-KR" altLang="en-US" smtClean="0"/>
              <a:t>2021-02-22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BAA9E-75F1-4AB1-87E9-671A4D97C8D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79143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DA3E1-CCE4-45ED-B8CE-C01114CAFCE3}" type="datetimeFigureOut">
              <a:rPr lang="ko-KR" altLang="en-US" smtClean="0"/>
              <a:t>2021-02-22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F76E8-94B4-404F-B42A-2CC47F966D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98090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FCF96-FAFD-410A-9469-1EFED3E8BAD4}" type="datetimeFigureOut">
              <a:rPr lang="ko-KR" altLang="en-US" smtClean="0"/>
              <a:t>2021-02-22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BAA9E-75F1-4AB1-87E9-671A4D97C8D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32351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FCF96-FAFD-410A-9469-1EFED3E8BAD4}" type="datetimeFigureOut">
              <a:rPr lang="ko-KR" altLang="en-US" smtClean="0"/>
              <a:t>2021-02-22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BAA9E-75F1-4AB1-87E9-671A4D97C8D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10814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FCF96-FAFD-410A-9469-1EFED3E8BAD4}" type="datetimeFigureOut">
              <a:rPr lang="ko-KR" altLang="en-US" smtClean="0"/>
              <a:t>2021-02-22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BAA9E-75F1-4AB1-87E9-671A4D97C8D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17221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FCF96-FAFD-410A-9469-1EFED3E8BAD4}" type="datetimeFigureOut">
              <a:rPr lang="ko-KR" altLang="en-US" smtClean="0"/>
              <a:t>2021-02-22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BAA9E-75F1-4AB1-87E9-671A4D97C8D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86774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DA3E1-CCE4-45ED-B8CE-C01114CAFCE3}" type="datetimeFigureOut">
              <a:rPr lang="ko-KR" altLang="en-US" smtClean="0"/>
              <a:t>2021-02-22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F76E8-94B4-404F-B42A-2CC47F966D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60456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DA3E1-CCE4-45ED-B8CE-C01114CAFCE3}" type="datetimeFigureOut">
              <a:rPr lang="ko-KR" altLang="en-US" smtClean="0"/>
              <a:t>2021-02-22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F76E8-94B4-404F-B42A-2CC47F966D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62861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DA3E1-CCE4-45ED-B8CE-C01114CAFCE3}" type="datetimeFigureOut">
              <a:rPr lang="ko-KR" altLang="en-US" smtClean="0"/>
              <a:t>2021-02-22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F76E8-94B4-404F-B42A-2CC47F966D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2068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DA3E1-CCE4-45ED-B8CE-C01114CAFCE3}" type="datetimeFigureOut">
              <a:rPr lang="ko-KR" altLang="en-US" smtClean="0"/>
              <a:t>2021-02-22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F76E8-94B4-404F-B42A-2CC47F966D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2952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DA3E1-CCE4-45ED-B8CE-C01114CAFCE3}" type="datetimeFigureOut">
              <a:rPr lang="ko-KR" altLang="en-US" smtClean="0"/>
              <a:t>2021-02-22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F76E8-94B4-404F-B42A-2CC47F966D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7078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DA3E1-CCE4-45ED-B8CE-C01114CAFCE3}" type="datetimeFigureOut">
              <a:rPr lang="ko-KR" altLang="en-US" smtClean="0"/>
              <a:t>2021-02-22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F76E8-94B4-404F-B42A-2CC47F966D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2994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DA3E1-CCE4-45ED-B8CE-C01114CAFCE3}" type="datetimeFigureOut">
              <a:rPr lang="ko-KR" altLang="en-US" smtClean="0"/>
              <a:t>2021-02-22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F76E8-94B4-404F-B42A-2CC47F966D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036590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7DA3E1-CCE4-45ED-B8CE-C01114CAFCE3}" type="datetimeFigureOut">
              <a:rPr lang="ko-KR" altLang="en-US" smtClean="0"/>
              <a:t>2021-02-22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EF76E8-94B4-404F-B42A-2CC47F966D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9862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2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BFCF96-FAFD-410A-9469-1EFED3E8BAD4}" type="datetimeFigureOut">
              <a:rPr lang="ko-KR" altLang="en-US" smtClean="0"/>
              <a:t>2021-02-22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ABAA9E-75F1-4AB1-87E9-671A4D97C8D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92677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7.png"/><Relationship Id="rId5" Type="http://schemas.openxmlformats.org/officeDocument/2006/relationships/image" Target="../media/image75.wmf"/><Relationship Id="rId4" Type="http://schemas.openxmlformats.org/officeDocument/2006/relationships/oleObject" Target="../embeddings/oleObject16.bin"/></Relationships>
</file>

<file path=ppt/slides/_rels/slide10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76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77.png"/><Relationship Id="rId5" Type="http://schemas.openxmlformats.org/officeDocument/2006/relationships/image" Target="../media/image75.wmf"/><Relationship Id="rId4" Type="http://schemas.openxmlformats.org/officeDocument/2006/relationships/oleObject" Target="../embeddings/oleObject16.bin"/></Relationships>
</file>

<file path=ppt/slides/_rels/slide10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76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77.png"/><Relationship Id="rId5" Type="http://schemas.openxmlformats.org/officeDocument/2006/relationships/image" Target="../media/image75.wmf"/><Relationship Id="rId4" Type="http://schemas.openxmlformats.org/officeDocument/2006/relationships/oleObject" Target="../embeddings/oleObject16.bin"/></Relationships>
</file>

<file path=ppt/slides/_rels/slide10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76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77.png"/><Relationship Id="rId5" Type="http://schemas.openxmlformats.org/officeDocument/2006/relationships/image" Target="../media/image75.wmf"/><Relationship Id="rId4" Type="http://schemas.openxmlformats.org/officeDocument/2006/relationships/oleObject" Target="../embeddings/oleObject16.bin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77.png"/><Relationship Id="rId5" Type="http://schemas.openxmlformats.org/officeDocument/2006/relationships/image" Target="../media/image75.wmf"/><Relationship Id="rId4" Type="http://schemas.openxmlformats.org/officeDocument/2006/relationships/oleObject" Target="../embeddings/oleObject16.bin"/></Relationships>
</file>

<file path=ppt/slides/_rels/slide10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76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78.png"/><Relationship Id="rId5" Type="http://schemas.openxmlformats.org/officeDocument/2006/relationships/image" Target="../media/image75.wmf"/><Relationship Id="rId4" Type="http://schemas.openxmlformats.org/officeDocument/2006/relationships/oleObject" Target="../embeddings/oleObject16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76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79.png"/><Relationship Id="rId5" Type="http://schemas.openxmlformats.org/officeDocument/2006/relationships/image" Target="../media/image75.wmf"/><Relationship Id="rId4" Type="http://schemas.openxmlformats.org/officeDocument/2006/relationships/oleObject" Target="../embeddings/oleObject16.bin"/></Relationships>
</file>

<file path=ppt/slides/_rels/slide1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76.png"/><Relationship Id="rId7" Type="http://schemas.openxmlformats.org/officeDocument/2006/relationships/image" Target="../media/image81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80.png"/><Relationship Id="rId5" Type="http://schemas.openxmlformats.org/officeDocument/2006/relationships/image" Target="../media/image75.wmf"/><Relationship Id="rId4" Type="http://schemas.openxmlformats.org/officeDocument/2006/relationships/oleObject" Target="../embeddings/oleObject16.bin"/><Relationship Id="rId9" Type="http://schemas.openxmlformats.org/officeDocument/2006/relationships/image" Target="../media/image2.png"/></Relationships>
</file>

<file path=ppt/slides/_rels/slide1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76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80.png"/><Relationship Id="rId5" Type="http://schemas.openxmlformats.org/officeDocument/2006/relationships/image" Target="../media/image75.wmf"/><Relationship Id="rId4" Type="http://schemas.openxmlformats.org/officeDocument/2006/relationships/oleObject" Target="../embeddings/oleObject16.bin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7.png"/><Relationship Id="rId5" Type="http://schemas.openxmlformats.org/officeDocument/2006/relationships/image" Target="../media/image16.wmf"/><Relationship Id="rId4" Type="http://schemas.openxmlformats.org/officeDocument/2006/relationships/oleObject" Target="../embeddings/oleObject17.bin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7.png"/><Relationship Id="rId5" Type="http://schemas.openxmlformats.org/officeDocument/2006/relationships/image" Target="../media/image75.wmf"/><Relationship Id="rId4" Type="http://schemas.openxmlformats.org/officeDocument/2006/relationships/oleObject" Target="../embeddings/oleObject16.bin"/></Relationships>
</file>

<file path=ppt/slides/_rels/slide1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76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82.png"/><Relationship Id="rId5" Type="http://schemas.openxmlformats.org/officeDocument/2006/relationships/image" Target="../media/image75.wmf"/><Relationship Id="rId4" Type="http://schemas.openxmlformats.org/officeDocument/2006/relationships/oleObject" Target="../embeddings/oleObject16.bin"/></Relationships>
</file>

<file path=ppt/slides/_rels/slide1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76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83.png"/><Relationship Id="rId5" Type="http://schemas.openxmlformats.org/officeDocument/2006/relationships/image" Target="../media/image75.wmf"/><Relationship Id="rId4" Type="http://schemas.openxmlformats.org/officeDocument/2006/relationships/oleObject" Target="../embeddings/oleObject16.bin"/></Relationships>
</file>

<file path=ppt/slides/_rels/slide1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76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84.png"/><Relationship Id="rId5" Type="http://schemas.openxmlformats.org/officeDocument/2006/relationships/image" Target="../media/image75.wmf"/><Relationship Id="rId4" Type="http://schemas.openxmlformats.org/officeDocument/2006/relationships/oleObject" Target="../embeddings/oleObject16.bin"/></Relationships>
</file>

<file path=ppt/slides/_rels/slide1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76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Relationship Id="rId6" Type="http://schemas.openxmlformats.org/officeDocument/2006/relationships/image" Target="../media/image85.png"/><Relationship Id="rId5" Type="http://schemas.openxmlformats.org/officeDocument/2006/relationships/image" Target="../media/image75.wmf"/><Relationship Id="rId4" Type="http://schemas.openxmlformats.org/officeDocument/2006/relationships/oleObject" Target="../embeddings/oleObject16.bin"/></Relationships>
</file>

<file path=ppt/slides/_rels/slide1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76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Relationship Id="rId6" Type="http://schemas.openxmlformats.org/officeDocument/2006/relationships/image" Target="../media/image86.png"/><Relationship Id="rId5" Type="http://schemas.openxmlformats.org/officeDocument/2006/relationships/image" Target="../media/image75.wmf"/><Relationship Id="rId4" Type="http://schemas.openxmlformats.org/officeDocument/2006/relationships/oleObject" Target="../embeddings/oleObject16.bin"/></Relationships>
</file>

<file path=ppt/slides/_rels/slide1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76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Relationship Id="rId6" Type="http://schemas.openxmlformats.org/officeDocument/2006/relationships/image" Target="../media/image87.png"/><Relationship Id="rId5" Type="http://schemas.openxmlformats.org/officeDocument/2006/relationships/image" Target="../media/image75.wmf"/><Relationship Id="rId4" Type="http://schemas.openxmlformats.org/officeDocument/2006/relationships/oleObject" Target="../embeddings/oleObject16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76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Relationship Id="rId6" Type="http://schemas.openxmlformats.org/officeDocument/2006/relationships/image" Target="../media/image88.png"/><Relationship Id="rId5" Type="http://schemas.openxmlformats.org/officeDocument/2006/relationships/image" Target="../media/image75.wmf"/><Relationship Id="rId4" Type="http://schemas.openxmlformats.org/officeDocument/2006/relationships/oleObject" Target="../embeddings/oleObject16.bin"/></Relationships>
</file>

<file path=ppt/slides/_rels/slide1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76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Relationship Id="rId6" Type="http://schemas.openxmlformats.org/officeDocument/2006/relationships/image" Target="../media/image89.png"/><Relationship Id="rId5" Type="http://schemas.openxmlformats.org/officeDocument/2006/relationships/image" Target="../media/image75.wmf"/><Relationship Id="rId4" Type="http://schemas.openxmlformats.org/officeDocument/2006/relationships/oleObject" Target="../embeddings/oleObject16.bin"/></Relationships>
</file>

<file path=ppt/slides/_rels/slide1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76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Relationship Id="rId6" Type="http://schemas.openxmlformats.org/officeDocument/2006/relationships/image" Target="../media/image90.png"/><Relationship Id="rId5" Type="http://schemas.openxmlformats.org/officeDocument/2006/relationships/image" Target="../media/image75.wmf"/><Relationship Id="rId4" Type="http://schemas.openxmlformats.org/officeDocument/2006/relationships/oleObject" Target="../embeddings/oleObject16.bin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Relationship Id="rId6" Type="http://schemas.openxmlformats.org/officeDocument/2006/relationships/image" Target="../media/image7.png"/><Relationship Id="rId5" Type="http://schemas.openxmlformats.org/officeDocument/2006/relationships/image" Target="../media/image16.wmf"/><Relationship Id="rId4" Type="http://schemas.openxmlformats.org/officeDocument/2006/relationships/oleObject" Target="../embeddings/oleObject18.bin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1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71.png"/><Relationship Id="rId7" Type="http://schemas.openxmlformats.org/officeDocument/2006/relationships/image" Target="../media/image91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Relationship Id="rId6" Type="http://schemas.openxmlformats.org/officeDocument/2006/relationships/oleObject" Target="../embeddings/oleObject19.bin"/><Relationship Id="rId5" Type="http://schemas.openxmlformats.org/officeDocument/2006/relationships/image" Target="../media/image7.png"/><Relationship Id="rId4" Type="http://schemas.openxmlformats.org/officeDocument/2006/relationships/image" Target="../media/image74.png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1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76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Relationship Id="rId6" Type="http://schemas.openxmlformats.org/officeDocument/2006/relationships/image" Target="../media/image92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93.png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7" Type="http://schemas.openxmlformats.org/officeDocument/2006/relationships/image" Target="../media/image92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Relationship Id="rId6" Type="http://schemas.openxmlformats.org/officeDocument/2006/relationships/oleObject" Target="../embeddings/oleObject20.bin"/><Relationship Id="rId5" Type="http://schemas.openxmlformats.org/officeDocument/2006/relationships/image" Target="../media/image2.png"/><Relationship Id="rId4" Type="http://schemas.openxmlformats.org/officeDocument/2006/relationships/image" Target="../media/image93.png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7.png"/><Relationship Id="rId4" Type="http://schemas.openxmlformats.org/officeDocument/2006/relationships/image" Target="../media/image94.png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7.png"/><Relationship Id="rId4" Type="http://schemas.openxmlformats.org/officeDocument/2006/relationships/image" Target="../media/image95.png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7.png"/><Relationship Id="rId4" Type="http://schemas.openxmlformats.org/officeDocument/2006/relationships/image" Target="../media/image96.png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9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7.png"/><Relationship Id="rId4" Type="http://schemas.openxmlformats.org/officeDocument/2006/relationships/image" Target="../media/image97.png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7.png"/><Relationship Id="rId4" Type="http://schemas.openxmlformats.org/officeDocument/2006/relationships/image" Target="../media/image98.png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7" Type="http://schemas.openxmlformats.org/officeDocument/2006/relationships/image" Target="../media/image2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1.png"/><Relationship Id="rId4" Type="http://schemas.openxmlformats.org/officeDocument/2006/relationships/image" Target="../media/image98.png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2.png"/><Relationship Id="rId4" Type="http://schemas.openxmlformats.org/officeDocument/2006/relationships/image" Target="../media/image98.png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7" Type="http://schemas.openxmlformats.org/officeDocument/2006/relationships/image" Target="../media/image2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0.png"/><Relationship Id="rId5" Type="http://schemas.openxmlformats.org/officeDocument/2006/relationships/image" Target="../media/image99.png"/><Relationship Id="rId4" Type="http://schemas.openxmlformats.org/officeDocument/2006/relationships/image" Target="../media/image98.png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7" Type="http://schemas.openxmlformats.org/officeDocument/2006/relationships/image" Target="../media/image2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1.png"/><Relationship Id="rId4" Type="http://schemas.openxmlformats.org/officeDocument/2006/relationships/image" Target="../media/image98.png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98.png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7.png"/><Relationship Id="rId4" Type="http://schemas.openxmlformats.org/officeDocument/2006/relationships/image" Target="../media/image101.png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01.png"/></Relationships>
</file>

<file path=ppt/slides/_rels/slide1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76.png"/><Relationship Id="rId7" Type="http://schemas.openxmlformats.org/officeDocument/2006/relationships/image" Target="../media/image102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Relationship Id="rId6" Type="http://schemas.openxmlformats.org/officeDocument/2006/relationships/oleObject" Target="../embeddings/oleObject21.bin"/><Relationship Id="rId5" Type="http://schemas.openxmlformats.org/officeDocument/2006/relationships/image" Target="../media/image101.png"/><Relationship Id="rId4" Type="http://schemas.openxmlformats.org/officeDocument/2006/relationships/image" Target="../media/image9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76.png"/><Relationship Id="rId7" Type="http://schemas.openxmlformats.org/officeDocument/2006/relationships/image" Target="../media/image102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Relationship Id="rId6" Type="http://schemas.openxmlformats.org/officeDocument/2006/relationships/oleObject" Target="../embeddings/oleObject22.bin"/><Relationship Id="rId5" Type="http://schemas.openxmlformats.org/officeDocument/2006/relationships/image" Target="../media/image101.png"/><Relationship Id="rId4" Type="http://schemas.openxmlformats.org/officeDocument/2006/relationships/image" Target="../media/image93.png"/><Relationship Id="rId9" Type="http://schemas.openxmlformats.org/officeDocument/2006/relationships/image" Target="../media/image2.png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7.png"/><Relationship Id="rId4" Type="http://schemas.openxmlformats.org/officeDocument/2006/relationships/image" Target="../media/image101.png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2.xml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Relationship Id="rId6" Type="http://schemas.openxmlformats.org/officeDocument/2006/relationships/image" Target="../media/image7.png"/><Relationship Id="rId5" Type="http://schemas.openxmlformats.org/officeDocument/2006/relationships/image" Target="../media/image16.wmf"/><Relationship Id="rId4" Type="http://schemas.openxmlformats.org/officeDocument/2006/relationships/oleObject" Target="../embeddings/oleObject23.bin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1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76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Relationship Id="rId6" Type="http://schemas.openxmlformats.org/officeDocument/2006/relationships/image" Target="../media/image103.wmf"/><Relationship Id="rId5" Type="http://schemas.openxmlformats.org/officeDocument/2006/relationships/oleObject" Target="../embeddings/oleObject24.bin"/><Relationship Id="rId4" Type="http://schemas.openxmlformats.org/officeDocument/2006/relationships/image" Target="../media/image93.png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1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76.png"/><Relationship Id="rId7" Type="http://schemas.openxmlformats.org/officeDocument/2006/relationships/image" Target="../media/image103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Relationship Id="rId6" Type="http://schemas.openxmlformats.org/officeDocument/2006/relationships/oleObject" Target="../embeddings/oleObject25.bin"/><Relationship Id="rId5" Type="http://schemas.openxmlformats.org/officeDocument/2006/relationships/image" Target="../media/image7.png"/><Relationship Id="rId4" Type="http://schemas.openxmlformats.org/officeDocument/2006/relationships/image" Target="../media/image104.png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5.jpg"/><Relationship Id="rId1" Type="http://schemas.openxmlformats.org/officeDocument/2006/relationships/slideLayout" Target="../slideLayouts/slideLayout2.xml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Relationship Id="rId6" Type="http://schemas.openxmlformats.org/officeDocument/2006/relationships/image" Target="../media/image7.png"/><Relationship Id="rId5" Type="http://schemas.openxmlformats.org/officeDocument/2006/relationships/image" Target="../media/image16.wmf"/><Relationship Id="rId4" Type="http://schemas.openxmlformats.org/officeDocument/2006/relationships/oleObject" Target="../embeddings/oleObject26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8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Relationship Id="rId5" Type="http://schemas.openxmlformats.org/officeDocument/2006/relationships/image" Target="../media/image2.png"/><Relationship Id="rId4" Type="http://schemas.openxmlformats.org/officeDocument/2006/relationships/image" Target="../media/image107.wmf"/></Relationships>
</file>

<file path=ppt/slides/_rels/slide1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7" Type="http://schemas.openxmlformats.org/officeDocument/2006/relationships/image" Target="../media/image110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Relationship Id="rId6" Type="http://schemas.openxmlformats.org/officeDocument/2006/relationships/image" Target="../media/image109.wmf"/><Relationship Id="rId5" Type="http://schemas.openxmlformats.org/officeDocument/2006/relationships/oleObject" Target="../embeddings/oleObject28.bin"/><Relationship Id="rId4" Type="http://schemas.openxmlformats.org/officeDocument/2006/relationships/image" Target="../media/image2.png"/></Relationships>
</file>

<file path=ppt/slides/_rels/slide1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1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111.png"/></Relationships>
</file>

<file path=ppt/slides/_rels/slide1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gif"/><Relationship Id="rId2" Type="http://schemas.openxmlformats.org/officeDocument/2006/relationships/image" Target="../media/image11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1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5.png"/><Relationship Id="rId4" Type="http://schemas.openxmlformats.org/officeDocument/2006/relationships/image" Target="../media/image2.png"/></Relationships>
</file>

<file path=ppt/slides/_rels/slide1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116.png"/><Relationship Id="rId4" Type="http://schemas.openxmlformats.org/officeDocument/2006/relationships/image" Target="../media/image2.png"/></Relationships>
</file>

<file path=ppt/slides/_rels/slide1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116.png"/><Relationship Id="rId4" Type="http://schemas.openxmlformats.org/officeDocument/2006/relationships/image" Target="../media/image2.png"/></Relationships>
</file>

<file path=ppt/slides/_rels/slide1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1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20.png"/><Relationship Id="rId4" Type="http://schemas.openxmlformats.org/officeDocument/2006/relationships/image" Target="../media/image61.png"/></Relationships>
</file>

<file path=ppt/slides/_rels/slide1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5.jpg"/><Relationship Id="rId1" Type="http://schemas.openxmlformats.org/officeDocument/2006/relationships/slideLayout" Target="../slideLayouts/slideLayout2.xml"/></Relationships>
</file>

<file path=ppt/slides/_rels/slide2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Relationship Id="rId6" Type="http://schemas.openxmlformats.org/officeDocument/2006/relationships/image" Target="../media/image7.png"/><Relationship Id="rId5" Type="http://schemas.openxmlformats.org/officeDocument/2006/relationships/image" Target="../media/image16.wmf"/><Relationship Id="rId4" Type="http://schemas.openxmlformats.org/officeDocument/2006/relationships/oleObject" Target="../embeddings/oleObject29.bin"/></Relationships>
</file>

<file path=ppt/slides/_rels/slide2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2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2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2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2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2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8.png"/><Relationship Id="rId5" Type="http://schemas.openxmlformats.org/officeDocument/2006/relationships/image" Target="../media/image2.png"/><Relationship Id="rId4" Type="http://schemas.openxmlformats.org/officeDocument/2006/relationships/image" Target="../media/image119.png"/></Relationships>
</file>

<file path=ppt/slides/_rels/slide2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2.xml"/></Relationships>
</file>

<file path=ppt/slides/_rels/slide2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7.png"/><Relationship Id="rId4" Type="http://schemas.openxmlformats.org/officeDocument/2006/relationships/image" Target="../media/image61.png"/></Relationships>
</file>

<file path=ppt/slides/_rels/slide2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2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2.jpg"/><Relationship Id="rId1" Type="http://schemas.openxmlformats.org/officeDocument/2006/relationships/slideLayout" Target="../slideLayouts/slideLayout2.xml"/></Relationships>
</file>

<file path=ppt/slides/_rels/slide2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Relationship Id="rId6" Type="http://schemas.openxmlformats.org/officeDocument/2006/relationships/image" Target="../media/image7.png"/><Relationship Id="rId5" Type="http://schemas.openxmlformats.org/officeDocument/2006/relationships/image" Target="../media/image16.wmf"/><Relationship Id="rId4" Type="http://schemas.openxmlformats.org/officeDocument/2006/relationships/oleObject" Target="../embeddings/oleObject30.bin"/></Relationships>
</file>

<file path=ppt/slides/_rels/slide2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2.jpg"/><Relationship Id="rId1" Type="http://schemas.openxmlformats.org/officeDocument/2006/relationships/slideLayout" Target="../slideLayouts/slideLayout2.xml"/></Relationships>
</file>

<file path=ppt/slides/_rels/slide2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Relationship Id="rId6" Type="http://schemas.openxmlformats.org/officeDocument/2006/relationships/image" Target="../media/image7.png"/><Relationship Id="rId5" Type="http://schemas.openxmlformats.org/officeDocument/2006/relationships/image" Target="../media/image16.wmf"/><Relationship Id="rId4" Type="http://schemas.openxmlformats.org/officeDocument/2006/relationships/oleObject" Target="../embeddings/oleObject31.bin"/></Relationships>
</file>

<file path=ppt/slides/_rels/slide2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2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2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2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7.png"/><Relationship Id="rId4" Type="http://schemas.openxmlformats.org/officeDocument/2006/relationships/image" Target="../media/image138.png"/></Relationships>
</file>

<file path=ppt/slides/_rels/slide2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png"/><Relationship Id="rId5" Type="http://schemas.openxmlformats.org/officeDocument/2006/relationships/image" Target="../media/image16.wmf"/><Relationship Id="rId4" Type="http://schemas.openxmlformats.org/officeDocument/2006/relationships/oleObject" Target="../embeddings/oleObject1.bin"/></Relationships>
</file>

<file path=ppt/slides/_rels/slide2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Relationship Id="rId6" Type="http://schemas.openxmlformats.org/officeDocument/2006/relationships/image" Target="../media/image7.png"/><Relationship Id="rId5" Type="http://schemas.openxmlformats.org/officeDocument/2006/relationships/image" Target="../media/image16.wmf"/><Relationship Id="rId4" Type="http://schemas.openxmlformats.org/officeDocument/2006/relationships/oleObject" Target="../embeddings/oleObject32.bin"/></Relationships>
</file>

<file path=ppt/slides/_rels/slide2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2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2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Relationship Id="rId6" Type="http://schemas.openxmlformats.org/officeDocument/2006/relationships/image" Target="../media/image7.png"/><Relationship Id="rId5" Type="http://schemas.openxmlformats.org/officeDocument/2006/relationships/image" Target="../media/image75.wmf"/><Relationship Id="rId4" Type="http://schemas.openxmlformats.org/officeDocument/2006/relationships/oleObject" Target="../embeddings/oleObject16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76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Relationship Id="rId6" Type="http://schemas.openxmlformats.org/officeDocument/2006/relationships/image" Target="../media/image77.png"/><Relationship Id="rId5" Type="http://schemas.openxmlformats.org/officeDocument/2006/relationships/image" Target="../media/image75.wmf"/><Relationship Id="rId4" Type="http://schemas.openxmlformats.org/officeDocument/2006/relationships/oleObject" Target="../embeddings/oleObject16.bin"/></Relationships>
</file>

<file path=ppt/slides/_rels/slide2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76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Relationship Id="rId6" Type="http://schemas.openxmlformats.org/officeDocument/2006/relationships/image" Target="../media/image139.png"/><Relationship Id="rId5" Type="http://schemas.openxmlformats.org/officeDocument/2006/relationships/image" Target="../media/image75.wmf"/><Relationship Id="rId4" Type="http://schemas.openxmlformats.org/officeDocument/2006/relationships/oleObject" Target="../embeddings/oleObject16.bin"/></Relationships>
</file>

<file path=ppt/slides/_rels/slide2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76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Relationship Id="rId6" Type="http://schemas.openxmlformats.org/officeDocument/2006/relationships/image" Target="../media/image139.png"/><Relationship Id="rId5" Type="http://schemas.openxmlformats.org/officeDocument/2006/relationships/image" Target="../media/image75.wmf"/><Relationship Id="rId4" Type="http://schemas.openxmlformats.org/officeDocument/2006/relationships/oleObject" Target="../embeddings/oleObject16.bin"/></Relationships>
</file>

<file path=ppt/slides/_rels/slide2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wmf"/><Relationship Id="rId3" Type="http://schemas.openxmlformats.org/officeDocument/2006/relationships/image" Target="../media/image76.png"/><Relationship Id="rId7" Type="http://schemas.openxmlformats.org/officeDocument/2006/relationships/oleObject" Target="../embeddings/oleObject3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Relationship Id="rId6" Type="http://schemas.openxmlformats.org/officeDocument/2006/relationships/image" Target="../media/image139.png"/><Relationship Id="rId5" Type="http://schemas.openxmlformats.org/officeDocument/2006/relationships/image" Target="../media/image75.wmf"/><Relationship Id="rId10" Type="http://schemas.openxmlformats.org/officeDocument/2006/relationships/image" Target="../media/image2.png"/><Relationship Id="rId4" Type="http://schemas.openxmlformats.org/officeDocument/2006/relationships/oleObject" Target="../embeddings/oleObject16.bin"/><Relationship Id="rId9" Type="http://schemas.openxmlformats.org/officeDocument/2006/relationships/image" Target="../media/image7.png"/></Relationships>
</file>

<file path=ppt/slides/_rels/slide2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wmf"/><Relationship Id="rId3" Type="http://schemas.openxmlformats.org/officeDocument/2006/relationships/image" Target="../media/image76.png"/><Relationship Id="rId7" Type="http://schemas.openxmlformats.org/officeDocument/2006/relationships/oleObject" Target="../embeddings/oleObject3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Relationship Id="rId6" Type="http://schemas.openxmlformats.org/officeDocument/2006/relationships/image" Target="../media/image139.png"/><Relationship Id="rId11" Type="http://schemas.openxmlformats.org/officeDocument/2006/relationships/image" Target="../media/image2.png"/><Relationship Id="rId5" Type="http://schemas.openxmlformats.org/officeDocument/2006/relationships/image" Target="../media/image75.wmf"/><Relationship Id="rId10" Type="http://schemas.openxmlformats.org/officeDocument/2006/relationships/image" Target="../media/image141.png"/><Relationship Id="rId4" Type="http://schemas.openxmlformats.org/officeDocument/2006/relationships/oleObject" Target="../embeddings/oleObject16.bin"/><Relationship Id="rId9" Type="http://schemas.openxmlformats.org/officeDocument/2006/relationships/image" Target="../media/image7.png"/></Relationships>
</file>

<file path=ppt/slides/_rels/slide2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1.png"/><Relationship Id="rId3" Type="http://schemas.openxmlformats.org/officeDocument/2006/relationships/image" Target="../media/image76.png"/><Relationship Id="rId7" Type="http://schemas.openxmlformats.org/officeDocument/2006/relationships/image" Target="../media/image142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Relationship Id="rId6" Type="http://schemas.openxmlformats.org/officeDocument/2006/relationships/image" Target="../media/image7.png"/><Relationship Id="rId5" Type="http://schemas.openxmlformats.org/officeDocument/2006/relationships/image" Target="../media/image75.wmf"/><Relationship Id="rId4" Type="http://schemas.openxmlformats.org/officeDocument/2006/relationships/oleObject" Target="../embeddings/oleObject16.bin"/><Relationship Id="rId9" Type="http://schemas.openxmlformats.org/officeDocument/2006/relationships/image" Target="../media/image2.png"/></Relationships>
</file>

<file path=ppt/slides/_rels/slide2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Relationship Id="rId6" Type="http://schemas.openxmlformats.org/officeDocument/2006/relationships/image" Target="../media/image7.png"/><Relationship Id="rId5" Type="http://schemas.openxmlformats.org/officeDocument/2006/relationships/image" Target="../media/image16.wmf"/><Relationship Id="rId4" Type="http://schemas.openxmlformats.org/officeDocument/2006/relationships/oleObject" Target="../embeddings/oleObject35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2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2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7.png"/><Relationship Id="rId4" Type="http://schemas.openxmlformats.org/officeDocument/2006/relationships/image" Target="../media/image143.png"/></Relationships>
</file>

<file path=ppt/slides/_rels/slide2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7" Type="http://schemas.openxmlformats.org/officeDocument/2006/relationships/image" Target="../media/image92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Relationship Id="rId6" Type="http://schemas.openxmlformats.org/officeDocument/2006/relationships/oleObject" Target="../embeddings/oleObject20.bin"/><Relationship Id="rId5" Type="http://schemas.openxmlformats.org/officeDocument/2006/relationships/image" Target="../media/image2.png"/><Relationship Id="rId4" Type="http://schemas.openxmlformats.org/officeDocument/2006/relationships/image" Target="../media/image93.png"/></Relationships>
</file>

<file path=ppt/slides/_rels/slide2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7.png"/><Relationship Id="rId4" Type="http://schemas.openxmlformats.org/officeDocument/2006/relationships/image" Target="../media/image94.png"/></Relationships>
</file>

<file path=ppt/slides/_rels/slide2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76.png"/><Relationship Id="rId7" Type="http://schemas.openxmlformats.org/officeDocument/2006/relationships/image" Target="../media/image144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Relationship Id="rId6" Type="http://schemas.openxmlformats.org/officeDocument/2006/relationships/oleObject" Target="../embeddings/oleObject36.bin"/><Relationship Id="rId5" Type="http://schemas.openxmlformats.org/officeDocument/2006/relationships/image" Target="../media/image94.png"/><Relationship Id="rId4" Type="http://schemas.openxmlformats.org/officeDocument/2006/relationships/image" Target="../media/image93.png"/><Relationship Id="rId9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76.png"/><Relationship Id="rId7" Type="http://schemas.openxmlformats.org/officeDocument/2006/relationships/image" Target="../media/image144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Relationship Id="rId6" Type="http://schemas.openxmlformats.org/officeDocument/2006/relationships/oleObject" Target="../embeddings/oleObject36.bin"/><Relationship Id="rId5" Type="http://schemas.openxmlformats.org/officeDocument/2006/relationships/image" Target="../media/image94.png"/><Relationship Id="rId4" Type="http://schemas.openxmlformats.org/officeDocument/2006/relationships/image" Target="../media/image93.png"/><Relationship Id="rId9" Type="http://schemas.openxmlformats.org/officeDocument/2006/relationships/image" Target="../media/image2.png"/></Relationships>
</file>

<file path=ppt/slides/_rels/slide2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2.png"/><Relationship Id="rId4" Type="http://schemas.openxmlformats.org/officeDocument/2006/relationships/image" Target="../media/image95.png"/></Relationships>
</file>

<file path=ppt/slides/_rels/slide2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95.png"/><Relationship Id="rId4" Type="http://schemas.openxmlformats.org/officeDocument/2006/relationships/image" Target="../media/image2.png"/></Relationships>
</file>

<file path=ppt/slides/_rels/slide2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5.png"/><Relationship Id="rId4" Type="http://schemas.openxmlformats.org/officeDocument/2006/relationships/image" Target="../media/image2.png"/></Relationships>
</file>

<file path=ppt/slides/_rels/slide2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7.png"/><Relationship Id="rId4" Type="http://schemas.openxmlformats.org/officeDocument/2006/relationships/image" Target="../media/image97.png"/></Relationships>
</file>

<file path=ppt/slides/_rels/slide2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7.png"/><Relationship Id="rId4" Type="http://schemas.openxmlformats.org/officeDocument/2006/relationships/image" Target="../media/image98.png"/></Relationships>
</file>

<file path=ppt/slides/_rels/slide2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7" Type="http://schemas.openxmlformats.org/officeDocument/2006/relationships/image" Target="../media/image2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1.png"/><Relationship Id="rId4" Type="http://schemas.openxmlformats.org/officeDocument/2006/relationships/image" Target="../media/image98.png"/></Relationships>
</file>

<file path=ppt/slides/_rels/slide2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7.png"/><Relationship Id="rId4" Type="http://schemas.openxmlformats.org/officeDocument/2006/relationships/image" Target="../media/image101.png"/></Relationships>
</file>

<file path=ppt/slides/_rels/slide2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01.png"/></Relationships>
</file>

<file path=ppt/slides/_rels/slide2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76.png"/><Relationship Id="rId7" Type="http://schemas.openxmlformats.org/officeDocument/2006/relationships/image" Target="../media/image102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Relationship Id="rId6" Type="http://schemas.openxmlformats.org/officeDocument/2006/relationships/oleObject" Target="../embeddings/oleObject21.bin"/><Relationship Id="rId5" Type="http://schemas.openxmlformats.org/officeDocument/2006/relationships/image" Target="../media/image101.png"/><Relationship Id="rId4" Type="http://schemas.openxmlformats.org/officeDocument/2006/relationships/image" Target="../media/image9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18.png"/></Relationships>
</file>

<file path=ppt/slides/_rels/slide2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76.png"/><Relationship Id="rId7" Type="http://schemas.openxmlformats.org/officeDocument/2006/relationships/image" Target="../media/image102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Relationship Id="rId6" Type="http://schemas.openxmlformats.org/officeDocument/2006/relationships/oleObject" Target="../embeddings/oleObject22.bin"/><Relationship Id="rId5" Type="http://schemas.openxmlformats.org/officeDocument/2006/relationships/image" Target="../media/image101.png"/><Relationship Id="rId4" Type="http://schemas.openxmlformats.org/officeDocument/2006/relationships/image" Target="../media/image93.png"/><Relationship Id="rId9" Type="http://schemas.openxmlformats.org/officeDocument/2006/relationships/image" Target="../media/image2.png"/></Relationships>
</file>

<file path=ppt/slides/_rels/slide2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7.png"/><Relationship Id="rId4" Type="http://schemas.openxmlformats.org/officeDocument/2006/relationships/image" Target="../media/image101.png"/></Relationships>
</file>

<file path=ppt/slides/_rels/slide2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5.jpg"/><Relationship Id="rId1" Type="http://schemas.openxmlformats.org/officeDocument/2006/relationships/slideLayout" Target="../slideLayouts/slideLayout2.xml"/></Relationships>
</file>

<file path=ppt/slides/_rels/slide2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2.xml"/></Relationships>
</file>

<file path=ppt/slides/_rels/slide2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7.jpg"/><Relationship Id="rId1" Type="http://schemas.openxmlformats.org/officeDocument/2006/relationships/slideLayout" Target="../slideLayouts/slideLayout2.xml"/></Relationships>
</file>

<file path=ppt/slides/_rels/slide2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Relationship Id="rId6" Type="http://schemas.openxmlformats.org/officeDocument/2006/relationships/image" Target="../media/image7.png"/><Relationship Id="rId5" Type="http://schemas.openxmlformats.org/officeDocument/2006/relationships/image" Target="../media/image16.wmf"/><Relationship Id="rId4" Type="http://schemas.openxmlformats.org/officeDocument/2006/relationships/oleObject" Target="../embeddings/oleObject37.bin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7.png"/></Relationships>
</file>

<file path=ppt/slides/_rels/slide2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1.xml"/></Relationships>
</file>

<file path=ppt/slides/_rels/slide2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1.xml"/></Relationships>
</file>

<file path=ppt/slides/_rels/slide2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5.jpg"/><Relationship Id="rId1" Type="http://schemas.openxmlformats.org/officeDocument/2006/relationships/slideLayout" Target="../slideLayouts/slideLayout2.xml"/></Relationships>
</file>

<file path=ppt/slides/_rels/slide2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Relationship Id="rId6" Type="http://schemas.openxmlformats.org/officeDocument/2006/relationships/image" Target="../media/image7.png"/><Relationship Id="rId5" Type="http://schemas.openxmlformats.org/officeDocument/2006/relationships/image" Target="../media/image16.wmf"/><Relationship Id="rId4" Type="http://schemas.openxmlformats.org/officeDocument/2006/relationships/oleObject" Target="../embeddings/oleObject38.bin"/></Relationships>
</file>

<file path=ppt/slides/_rels/slide2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3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1.xml"/></Relationships>
</file>

<file path=ppt/slides/_rels/slide3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7.png"/><Relationship Id="rId4" Type="http://schemas.openxmlformats.org/officeDocument/2006/relationships/image" Target="../media/image155.png"/></Relationships>
</file>

<file path=ppt/slides/_rels/slide3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7.png"/><Relationship Id="rId4" Type="http://schemas.openxmlformats.org/officeDocument/2006/relationships/image" Target="../media/image156.png"/></Relationships>
</file>

<file path=ppt/slides/_rels/slide3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7.png"/><Relationship Id="rId4" Type="http://schemas.openxmlformats.org/officeDocument/2006/relationships/image" Target="../media/image156.png"/></Relationships>
</file>

<file path=ppt/slides/_rels/slide3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56.png"/></Relationships>
</file>

<file path=ppt/slides/_rels/slide3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57.png"/></Relationships>
</file>

<file path=ppt/slides/_rels/slide3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7.png"/><Relationship Id="rId4" Type="http://schemas.openxmlformats.org/officeDocument/2006/relationships/image" Target="../media/image15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4.png"/></Relationships>
</file>

<file path=ppt/slides/_rels/slide3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/Relationships>
</file>

<file path=ppt/slides/_rels/slide3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png"/><Relationship Id="rId2" Type="http://schemas.openxmlformats.org/officeDocument/2006/relationships/image" Target="../media/image158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160.jpg"/></Relationships>
</file>

<file path=ppt/slides/_rels/slide3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png"/><Relationship Id="rId2" Type="http://schemas.openxmlformats.org/officeDocument/2006/relationships/image" Target="../media/image16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2.png"/><Relationship Id="rId4" Type="http://schemas.openxmlformats.org/officeDocument/2006/relationships/image" Target="../media/image7.png"/></Relationships>
</file>

<file path=ppt/slides/_rels/slide3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png"/><Relationship Id="rId2" Type="http://schemas.openxmlformats.org/officeDocument/2006/relationships/image" Target="../media/image16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16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30.png"/><Relationship Id="rId4" Type="http://schemas.openxmlformats.org/officeDocument/2006/relationships/image" Target="../media/image2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31.png"/><Relationship Id="rId4" Type="http://schemas.openxmlformats.org/officeDocument/2006/relationships/image" Target="../media/image2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2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34.png"/><Relationship Id="rId4" Type="http://schemas.openxmlformats.org/officeDocument/2006/relationships/image" Target="../media/image2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2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2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24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9.png"/><Relationship Id="rId7" Type="http://schemas.openxmlformats.org/officeDocument/2006/relationships/image" Target="../media/image4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9.png"/><Relationship Id="rId7" Type="http://schemas.openxmlformats.org/officeDocument/2006/relationships/image" Target="../media/image4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2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m.hrd.go.kr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60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7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png"/><Relationship Id="rId5" Type="http://schemas.openxmlformats.org/officeDocument/2006/relationships/image" Target="../media/image16.wmf"/><Relationship Id="rId4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.png"/><Relationship Id="rId5" Type="http://schemas.openxmlformats.org/officeDocument/2006/relationships/image" Target="../media/image7.png"/><Relationship Id="rId4" Type="http://schemas.openxmlformats.org/officeDocument/2006/relationships/image" Target="../media/image64.wmf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.png"/><Relationship Id="rId5" Type="http://schemas.openxmlformats.org/officeDocument/2006/relationships/image" Target="../media/image7.png"/><Relationship Id="rId4" Type="http://schemas.openxmlformats.org/officeDocument/2006/relationships/image" Target="../media/image64.wmf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.png"/><Relationship Id="rId5" Type="http://schemas.openxmlformats.org/officeDocument/2006/relationships/image" Target="../media/image7.png"/><Relationship Id="rId4" Type="http://schemas.openxmlformats.org/officeDocument/2006/relationships/image" Target="../media/image65.wmf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.png"/><Relationship Id="rId5" Type="http://schemas.openxmlformats.org/officeDocument/2006/relationships/image" Target="../media/image7.png"/><Relationship Id="rId4" Type="http://schemas.openxmlformats.org/officeDocument/2006/relationships/image" Target="../media/image65.wmf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.png"/><Relationship Id="rId5" Type="http://schemas.openxmlformats.org/officeDocument/2006/relationships/image" Target="../media/image7.png"/><Relationship Id="rId4" Type="http://schemas.openxmlformats.org/officeDocument/2006/relationships/image" Target="../media/image67.wmf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.png"/><Relationship Id="rId5" Type="http://schemas.openxmlformats.org/officeDocument/2006/relationships/image" Target="../media/image7.png"/><Relationship Id="rId4" Type="http://schemas.openxmlformats.org/officeDocument/2006/relationships/image" Target="../media/image67.wmf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.png"/><Relationship Id="rId5" Type="http://schemas.openxmlformats.org/officeDocument/2006/relationships/image" Target="../media/image7.png"/><Relationship Id="rId4" Type="http://schemas.openxmlformats.org/officeDocument/2006/relationships/image" Target="../media/image67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2.png"/><Relationship Id="rId5" Type="http://schemas.openxmlformats.org/officeDocument/2006/relationships/image" Target="../media/image7.png"/><Relationship Id="rId4" Type="http://schemas.openxmlformats.org/officeDocument/2006/relationships/image" Target="../media/image67.wmf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7.png"/><Relationship Id="rId5" Type="http://schemas.openxmlformats.org/officeDocument/2006/relationships/image" Target="../media/image68.wmf"/><Relationship Id="rId4" Type="http://schemas.openxmlformats.org/officeDocument/2006/relationships/oleObject" Target="../embeddings/oleObject10.bin"/></Relationships>
</file>

<file path=ppt/slides/_rels/slide9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9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68.wmf"/><Relationship Id="rId4" Type="http://schemas.openxmlformats.org/officeDocument/2006/relationships/oleObject" Target="../embeddings/oleObject11.bin"/></Relationships>
</file>

<file path=ppt/slides/_rels/slide9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9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14.bin"/><Relationship Id="rId5" Type="http://schemas.openxmlformats.org/officeDocument/2006/relationships/image" Target="../media/image68.wmf"/><Relationship Id="rId4" Type="http://schemas.openxmlformats.org/officeDocument/2006/relationships/oleObject" Target="../embeddings/oleObject13.bin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7.png"/><Relationship Id="rId5" Type="http://schemas.openxmlformats.org/officeDocument/2006/relationships/image" Target="../media/image16.wmf"/><Relationship Id="rId4" Type="http://schemas.openxmlformats.org/officeDocument/2006/relationships/oleObject" Target="../embeddings/oleObject15.bin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1207943" y="47625"/>
            <a:ext cx="9734204" cy="6741621"/>
            <a:chOff x="1579418" y="58189"/>
            <a:chExt cx="9734204" cy="6741621"/>
          </a:xfrm>
        </p:grpSpPr>
        <p:grpSp>
          <p:nvGrpSpPr>
            <p:cNvPr id="7" name="그룹 6"/>
            <p:cNvGrpSpPr/>
            <p:nvPr/>
          </p:nvGrpSpPr>
          <p:grpSpPr>
            <a:xfrm>
              <a:off x="1579418" y="58189"/>
              <a:ext cx="9734204" cy="6741621"/>
              <a:chOff x="1403521" y="0"/>
              <a:chExt cx="9498098" cy="6613555"/>
            </a:xfrm>
          </p:grpSpPr>
          <p:sp>
            <p:nvSpPr>
              <p:cNvPr id="11" name="Freeform 47"/>
              <p:cNvSpPr>
                <a:spLocks/>
              </p:cNvSpPr>
              <p:nvPr/>
            </p:nvSpPr>
            <p:spPr bwMode="auto">
              <a:xfrm>
                <a:off x="1403521" y="0"/>
                <a:ext cx="9498098" cy="6613555"/>
              </a:xfrm>
              <a:custGeom>
                <a:avLst/>
                <a:gdLst>
                  <a:gd name="T0" fmla="*/ 1378 w 1423"/>
                  <a:gd name="T1" fmla="*/ 0 h 974"/>
                  <a:gd name="T2" fmla="*/ 45 w 1423"/>
                  <a:gd name="T3" fmla="*/ 0 h 974"/>
                  <a:gd name="T4" fmla="*/ 0 w 1423"/>
                  <a:gd name="T5" fmla="*/ 45 h 974"/>
                  <a:gd name="T6" fmla="*/ 0 w 1423"/>
                  <a:gd name="T7" fmla="*/ 218 h 974"/>
                  <a:gd name="T8" fmla="*/ 0 w 1423"/>
                  <a:gd name="T9" fmla="*/ 929 h 974"/>
                  <a:gd name="T10" fmla="*/ 45 w 1423"/>
                  <a:gd name="T11" fmla="*/ 974 h 974"/>
                  <a:gd name="T12" fmla="*/ 1378 w 1423"/>
                  <a:gd name="T13" fmla="*/ 974 h 974"/>
                  <a:gd name="T14" fmla="*/ 1423 w 1423"/>
                  <a:gd name="T15" fmla="*/ 929 h 974"/>
                  <a:gd name="T16" fmla="*/ 1423 w 1423"/>
                  <a:gd name="T17" fmla="*/ 45 h 974"/>
                  <a:gd name="T18" fmla="*/ 1378 w 1423"/>
                  <a:gd name="T19" fmla="*/ 0 h 9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23" h="974">
                    <a:moveTo>
                      <a:pt x="1378" y="0"/>
                    </a:moveTo>
                    <a:cubicBezTo>
                      <a:pt x="45" y="0"/>
                      <a:pt x="45" y="0"/>
                      <a:pt x="45" y="0"/>
                    </a:cubicBezTo>
                    <a:cubicBezTo>
                      <a:pt x="20" y="0"/>
                      <a:pt x="0" y="20"/>
                      <a:pt x="0" y="45"/>
                    </a:cubicBezTo>
                    <a:cubicBezTo>
                      <a:pt x="0" y="218"/>
                      <a:pt x="0" y="218"/>
                      <a:pt x="0" y="218"/>
                    </a:cubicBezTo>
                    <a:cubicBezTo>
                      <a:pt x="0" y="929"/>
                      <a:pt x="0" y="929"/>
                      <a:pt x="0" y="929"/>
                    </a:cubicBezTo>
                    <a:cubicBezTo>
                      <a:pt x="0" y="954"/>
                      <a:pt x="20" y="974"/>
                      <a:pt x="45" y="974"/>
                    </a:cubicBezTo>
                    <a:cubicBezTo>
                      <a:pt x="1378" y="974"/>
                      <a:pt x="1378" y="974"/>
                      <a:pt x="1378" y="974"/>
                    </a:cubicBezTo>
                    <a:cubicBezTo>
                      <a:pt x="1403" y="974"/>
                      <a:pt x="1423" y="954"/>
                      <a:pt x="1423" y="929"/>
                    </a:cubicBezTo>
                    <a:cubicBezTo>
                      <a:pt x="1423" y="45"/>
                      <a:pt x="1423" y="45"/>
                      <a:pt x="1423" y="45"/>
                    </a:cubicBezTo>
                    <a:cubicBezTo>
                      <a:pt x="1423" y="20"/>
                      <a:pt x="1403" y="0"/>
                      <a:pt x="1378" y="0"/>
                    </a:cubicBezTo>
                    <a:close/>
                  </a:path>
                </a:pathLst>
              </a:custGeom>
              <a:solidFill>
                <a:srgbClr val="D2D3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675" dirty="0">
                  <a:solidFill>
                    <a:schemeClr val="tx2"/>
                  </a:solidFill>
                  <a:latin typeface="Source Serif Pro" panose="02040603050405020204" pitchFamily="18" charset="0"/>
                </a:endParaRPr>
              </a:p>
            </p:txBody>
          </p:sp>
          <p:sp>
            <p:nvSpPr>
              <p:cNvPr id="12" name="Freeform 48"/>
              <p:cNvSpPr>
                <a:spLocks/>
              </p:cNvSpPr>
              <p:nvPr/>
            </p:nvSpPr>
            <p:spPr bwMode="auto">
              <a:xfrm>
                <a:off x="1436921" y="33948"/>
                <a:ext cx="9437987" cy="6545656"/>
              </a:xfrm>
              <a:custGeom>
                <a:avLst/>
                <a:gdLst>
                  <a:gd name="T0" fmla="*/ 40 w 1414"/>
                  <a:gd name="T1" fmla="*/ 964 h 964"/>
                  <a:gd name="T2" fmla="*/ 0 w 1414"/>
                  <a:gd name="T3" fmla="*/ 924 h 964"/>
                  <a:gd name="T4" fmla="*/ 0 w 1414"/>
                  <a:gd name="T5" fmla="*/ 40 h 964"/>
                  <a:gd name="T6" fmla="*/ 40 w 1414"/>
                  <a:gd name="T7" fmla="*/ 0 h 964"/>
                  <a:gd name="T8" fmla="*/ 1373 w 1414"/>
                  <a:gd name="T9" fmla="*/ 0 h 964"/>
                  <a:gd name="T10" fmla="*/ 1414 w 1414"/>
                  <a:gd name="T11" fmla="*/ 40 h 964"/>
                  <a:gd name="T12" fmla="*/ 1414 w 1414"/>
                  <a:gd name="T13" fmla="*/ 924 h 964"/>
                  <a:gd name="T14" fmla="*/ 1373 w 1414"/>
                  <a:gd name="T15" fmla="*/ 964 h 964"/>
                  <a:gd name="T16" fmla="*/ 40 w 1414"/>
                  <a:gd name="T17" fmla="*/ 964 h 9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4" h="964">
                    <a:moveTo>
                      <a:pt x="40" y="964"/>
                    </a:moveTo>
                    <a:cubicBezTo>
                      <a:pt x="18" y="964"/>
                      <a:pt x="0" y="946"/>
                      <a:pt x="0" y="924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1373" y="0"/>
                      <a:pt x="1373" y="0"/>
                      <a:pt x="1373" y="0"/>
                    </a:cubicBezTo>
                    <a:cubicBezTo>
                      <a:pt x="1396" y="0"/>
                      <a:pt x="1414" y="18"/>
                      <a:pt x="1414" y="40"/>
                    </a:cubicBezTo>
                    <a:cubicBezTo>
                      <a:pt x="1414" y="924"/>
                      <a:pt x="1414" y="924"/>
                      <a:pt x="1414" y="924"/>
                    </a:cubicBezTo>
                    <a:cubicBezTo>
                      <a:pt x="1414" y="946"/>
                      <a:pt x="1396" y="964"/>
                      <a:pt x="1373" y="964"/>
                    </a:cubicBezTo>
                    <a:lnTo>
                      <a:pt x="40" y="964"/>
                    </a:lnTo>
                    <a:close/>
                  </a:path>
                </a:pathLst>
              </a:custGeom>
              <a:solidFill>
                <a:srgbClr val="D9D9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675" dirty="0">
                  <a:solidFill>
                    <a:schemeClr val="tx2"/>
                  </a:solidFill>
                  <a:latin typeface="Source Serif Pro" panose="02040603050405020204" pitchFamily="18" charset="0"/>
                </a:endParaRPr>
              </a:p>
            </p:txBody>
          </p:sp>
          <p:sp>
            <p:nvSpPr>
              <p:cNvPr id="13" name="Rectangle 52"/>
              <p:cNvSpPr>
                <a:spLocks noChangeArrowheads="1"/>
              </p:cNvSpPr>
              <p:nvPr/>
            </p:nvSpPr>
            <p:spPr bwMode="auto">
              <a:xfrm>
                <a:off x="1750850" y="448146"/>
                <a:ext cx="8810123" cy="5656155"/>
              </a:xfrm>
              <a:prstGeom prst="rect">
                <a:avLst/>
              </a:prstGeom>
              <a:solidFill>
                <a:srgbClr val="B4B4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675" dirty="0">
                  <a:solidFill>
                    <a:schemeClr val="tx2"/>
                  </a:solidFill>
                  <a:latin typeface="Source Serif Pro" panose="02040603050405020204" pitchFamily="18" charset="0"/>
                </a:endParaRPr>
              </a:p>
            </p:txBody>
          </p:sp>
          <p:sp>
            <p:nvSpPr>
              <p:cNvPr id="14" name="Oval 54"/>
              <p:cNvSpPr>
                <a:spLocks noChangeArrowheads="1"/>
              </p:cNvSpPr>
              <p:nvPr/>
            </p:nvSpPr>
            <p:spPr bwMode="auto">
              <a:xfrm>
                <a:off x="6099138" y="210492"/>
                <a:ext cx="100192" cy="101854"/>
              </a:xfrm>
              <a:prstGeom prst="ellipse">
                <a:avLst/>
              </a:prstGeom>
              <a:solidFill>
                <a:srgbClr val="2C2C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675" dirty="0">
                  <a:solidFill>
                    <a:schemeClr val="tx2"/>
                  </a:solidFill>
                  <a:latin typeface="Source Serif Pro" panose="02040603050405020204" pitchFamily="18" charset="0"/>
                </a:endParaRPr>
              </a:p>
            </p:txBody>
          </p:sp>
          <p:sp>
            <p:nvSpPr>
              <p:cNvPr id="15" name="Oval 55"/>
              <p:cNvSpPr>
                <a:spLocks noChangeArrowheads="1"/>
              </p:cNvSpPr>
              <p:nvPr/>
            </p:nvSpPr>
            <p:spPr bwMode="auto">
              <a:xfrm>
                <a:off x="6099138" y="203703"/>
                <a:ext cx="100192" cy="95061"/>
              </a:xfrm>
              <a:prstGeom prst="ellipse">
                <a:avLst/>
              </a:prstGeom>
              <a:solidFill>
                <a:srgbClr val="0A0A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675" dirty="0">
                  <a:solidFill>
                    <a:schemeClr val="tx2"/>
                  </a:solidFill>
                  <a:latin typeface="Source Serif Pro" panose="02040603050405020204" pitchFamily="18" charset="0"/>
                </a:endParaRPr>
              </a:p>
            </p:txBody>
          </p:sp>
          <p:sp>
            <p:nvSpPr>
              <p:cNvPr id="16" name="Oval 56"/>
              <p:cNvSpPr>
                <a:spLocks noChangeArrowheads="1"/>
              </p:cNvSpPr>
              <p:nvPr/>
            </p:nvSpPr>
            <p:spPr bwMode="auto">
              <a:xfrm>
                <a:off x="6119173" y="217282"/>
                <a:ext cx="60117" cy="6790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675" dirty="0">
                  <a:solidFill>
                    <a:schemeClr val="tx2"/>
                  </a:solidFill>
                  <a:latin typeface="Source Serif Pro" panose="02040603050405020204" pitchFamily="18" charset="0"/>
                </a:endParaRPr>
              </a:p>
            </p:txBody>
          </p:sp>
          <p:sp>
            <p:nvSpPr>
              <p:cNvPr id="17" name="Oval 57"/>
              <p:cNvSpPr>
                <a:spLocks noChangeArrowheads="1"/>
              </p:cNvSpPr>
              <p:nvPr/>
            </p:nvSpPr>
            <p:spPr bwMode="auto">
              <a:xfrm>
                <a:off x="6132532" y="237652"/>
                <a:ext cx="33400" cy="33953"/>
              </a:xfrm>
              <a:prstGeom prst="ellipse">
                <a:avLst/>
              </a:prstGeom>
              <a:solidFill>
                <a:srgbClr val="2C9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675" dirty="0">
                  <a:solidFill>
                    <a:schemeClr val="tx2"/>
                  </a:solidFill>
                  <a:latin typeface="Source Serif Pro" panose="02040603050405020204" pitchFamily="18" charset="0"/>
                </a:endParaRPr>
              </a:p>
            </p:txBody>
          </p:sp>
          <p:sp>
            <p:nvSpPr>
              <p:cNvPr id="18" name="Freeform 58"/>
              <p:cNvSpPr>
                <a:spLocks/>
              </p:cNvSpPr>
              <p:nvPr/>
            </p:nvSpPr>
            <p:spPr bwMode="auto">
              <a:xfrm>
                <a:off x="6145891" y="244445"/>
                <a:ext cx="6682" cy="1358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2 h 2"/>
                  <a:gd name="T4" fmla="*/ 0 w 1"/>
                  <a:gd name="T5" fmla="*/ 1 h 2"/>
                  <a:gd name="T6" fmla="*/ 1 w 1"/>
                  <a:gd name="T7" fmla="*/ 0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1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675" dirty="0">
                  <a:solidFill>
                    <a:schemeClr val="tx2"/>
                  </a:solidFill>
                  <a:latin typeface="Source Serif Pro" panose="02040603050405020204" pitchFamily="18" charset="0"/>
                </a:endParaRPr>
              </a:p>
            </p:txBody>
          </p:sp>
        </p:grpSp>
        <p:pic>
          <p:nvPicPr>
            <p:cNvPr id="8" name="그림 7"/>
            <p:cNvPicPr>
              <a:picLocks noChangeAspect="1"/>
            </p:cNvPicPr>
            <p:nvPr/>
          </p:nvPicPr>
          <p:blipFill rotWithShape="1">
            <a:blip r:embed="rId2"/>
            <a:srcRect l="13166" t="13160" r="23479" b="12401"/>
            <a:stretch/>
          </p:blipFill>
          <p:spPr>
            <a:xfrm>
              <a:off x="1924456" y="515013"/>
              <a:ext cx="9049323" cy="5770095"/>
            </a:xfrm>
            <a:prstGeom prst="rect">
              <a:avLst/>
            </a:prstGeom>
          </p:spPr>
        </p:pic>
      </p:grpSp>
      <p:sp>
        <p:nvSpPr>
          <p:cNvPr id="19" name="직사각형 18"/>
          <p:cNvSpPr/>
          <p:nvPr/>
        </p:nvSpPr>
        <p:spPr>
          <a:xfrm>
            <a:off x="1552981" y="2173451"/>
            <a:ext cx="9058594" cy="1698365"/>
          </a:xfrm>
          <a:prstGeom prst="rect">
            <a:avLst/>
          </a:prstGeom>
          <a:gradFill flip="none" rotWithShape="1">
            <a:gsLst>
              <a:gs pos="0">
                <a:srgbClr val="A1A2A4">
                  <a:tint val="66000"/>
                  <a:satMod val="160000"/>
                </a:srgbClr>
              </a:gs>
              <a:gs pos="50000">
                <a:srgbClr val="A1A2A4">
                  <a:tint val="44500"/>
                  <a:satMod val="160000"/>
                </a:srgbClr>
              </a:gs>
              <a:gs pos="100000">
                <a:srgbClr val="A1A2A4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err="1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산학일체형</a:t>
            </a:r>
            <a:r>
              <a:rPr lang="ko-KR" altLang="en-US" sz="36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3600" dirty="0" err="1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도제학교</a:t>
            </a:r>
            <a:endParaRPr lang="en-US" altLang="ko-KR" sz="36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en-US" altLang="ko-KR" sz="36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HRD-Net </a:t>
            </a:r>
            <a:r>
              <a:rPr lang="ko-KR" altLang="en-US" sz="36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기업용 </a:t>
            </a:r>
            <a:r>
              <a:rPr lang="ko-KR" altLang="en-US" sz="3600" dirty="0" err="1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실무가이드</a:t>
            </a:r>
            <a:endParaRPr lang="ko-KR" altLang="en-US" sz="36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grpSp>
        <p:nvGrpSpPr>
          <p:cNvPr id="10" name="그룹 9"/>
          <p:cNvGrpSpPr/>
          <p:nvPr/>
        </p:nvGrpSpPr>
        <p:grpSpPr>
          <a:xfrm>
            <a:off x="1552981" y="5357004"/>
            <a:ext cx="9067865" cy="911207"/>
            <a:chOff x="1552981" y="5357004"/>
            <a:chExt cx="9067865" cy="911207"/>
          </a:xfrm>
        </p:grpSpPr>
        <p:sp>
          <p:nvSpPr>
            <p:cNvPr id="2" name="직사각형 1"/>
            <p:cNvSpPr/>
            <p:nvPr/>
          </p:nvSpPr>
          <p:spPr>
            <a:xfrm>
              <a:off x="1552981" y="5357004"/>
              <a:ext cx="9067865" cy="911207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" name="모서리가 둥근 직사각형 2"/>
            <p:cNvSpPr/>
            <p:nvPr/>
          </p:nvSpPr>
          <p:spPr>
            <a:xfrm>
              <a:off x="1758647" y="5469146"/>
              <a:ext cx="8695427" cy="672861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3" name="그림 22">
              <a:extLst>
                <a:ext uri="{FF2B5EF4-FFF2-40B4-BE49-F238E27FC236}">
                  <a16:creationId xmlns:a16="http://schemas.microsoft.com/office/drawing/2014/main" id="{5EA6F6B2-207F-47B8-9C9C-9332A29DC14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43246" y="5565539"/>
              <a:ext cx="1749584" cy="496984"/>
            </a:xfrm>
            <a:prstGeom prst="rect">
              <a:avLst/>
            </a:prstGeom>
          </p:spPr>
        </p:pic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5510" y="5565539"/>
              <a:ext cx="1731684" cy="493201"/>
            </a:xfrm>
            <a:prstGeom prst="rect">
              <a:avLst/>
            </a:prstGeom>
          </p:spPr>
        </p:pic>
        <p:pic>
          <p:nvPicPr>
            <p:cNvPr id="9" name="그림 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82810" y="5613104"/>
              <a:ext cx="3184475" cy="39107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83883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21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2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3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solidFill>
                <a:srgbClr val="B4B4B5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5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4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5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6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7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8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grpSp>
        <p:nvGrpSpPr>
          <p:cNvPr id="4" name="그룹 3"/>
          <p:cNvGrpSpPr/>
          <p:nvPr/>
        </p:nvGrpSpPr>
        <p:grpSpPr>
          <a:xfrm>
            <a:off x="1588580" y="307367"/>
            <a:ext cx="9029127" cy="5973328"/>
            <a:chOff x="1750850" y="244445"/>
            <a:chExt cx="8810123" cy="5859856"/>
          </a:xfrm>
        </p:grpSpPr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solidFill>
                <a:srgbClr val="B4B4B5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5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8" t="196" r="4844" b="13571"/>
          <a:stretch/>
        </p:blipFill>
        <p:spPr>
          <a:xfrm>
            <a:off x="1562100" y="504825"/>
            <a:ext cx="9058276" cy="5772150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1562099" y="518016"/>
            <a:ext cx="9055607" cy="5769419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3999883" y="2998113"/>
            <a:ext cx="417714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5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기업회원가입</a:t>
            </a:r>
            <a:endParaRPr lang="id-ID" altLang="ko-KR" sz="5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898498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l="1092" r="4587" b="9847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9875452" y="3165892"/>
            <a:ext cx="669016" cy="669016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38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l="1092" r="4587" b="9847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6924" y="914400"/>
            <a:ext cx="6871975" cy="4693488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153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l="1092" r="4587" b="9847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6923" y="914400"/>
            <a:ext cx="6871975" cy="4693488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18" name="그림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5087196" y="2229108"/>
            <a:ext cx="669016" cy="669016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652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l="1092" r="4587" b="9847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pic>
        <p:nvPicPr>
          <p:cNvPr id="20" name="그림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6923" y="914400"/>
            <a:ext cx="6871975" cy="4693488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21" name="그림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7031194" y="5157974"/>
            <a:ext cx="669016" cy="669016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708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0488" y="504449"/>
            <a:ext cx="9022545" cy="5765682"/>
          </a:xfrm>
          <a:prstGeom prst="rect">
            <a:avLst/>
          </a:prstGeom>
        </p:spPr>
      </p:pic>
      <p:graphicFrame>
        <p:nvGraphicFramePr>
          <p:cNvPr id="20" name="개체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4797353"/>
              </p:ext>
            </p:extLst>
          </p:nvPr>
        </p:nvGraphicFramePr>
        <p:xfrm>
          <a:off x="1573325" y="788238"/>
          <a:ext cx="9019708" cy="4636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162" name="Image" r:id="rId4" imgW="16241040" imgH="8202960" progId="Photoshop.Image.13">
                  <p:embed/>
                </p:oleObj>
              </mc:Choice>
              <mc:Fallback>
                <p:oleObj name="Image" r:id="rId4" imgW="16241040" imgH="8202960" progId="Photoshop.Image.13">
                  <p:embed/>
                  <p:pic>
                    <p:nvPicPr>
                      <p:cNvPr id="20" name="개체 1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73325" y="788238"/>
                        <a:ext cx="9019708" cy="4636910"/>
                      </a:xfrm>
                      <a:prstGeom prst="rect">
                        <a:avLst/>
                      </a:prstGeom>
                      <a:ln>
                        <a:solidFill>
                          <a:srgbClr val="A1A2A4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그림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9526339" y="2469772"/>
            <a:ext cx="669016" cy="669016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087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0488" y="504449"/>
            <a:ext cx="9022545" cy="5765682"/>
          </a:xfrm>
          <a:prstGeom prst="rect">
            <a:avLst/>
          </a:prstGeom>
        </p:spPr>
      </p:pic>
      <p:graphicFrame>
        <p:nvGraphicFramePr>
          <p:cNvPr id="20" name="개체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2369158"/>
              </p:ext>
            </p:extLst>
          </p:nvPr>
        </p:nvGraphicFramePr>
        <p:xfrm>
          <a:off x="1573325" y="788238"/>
          <a:ext cx="9019708" cy="4636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186" name="Image" r:id="rId4" imgW="16241040" imgH="8202960" progId="Photoshop.Image.13">
                  <p:embed/>
                </p:oleObj>
              </mc:Choice>
              <mc:Fallback>
                <p:oleObj name="Image" r:id="rId4" imgW="16241040" imgH="8202960" progId="Photoshop.Image.13">
                  <p:embed/>
                  <p:pic>
                    <p:nvPicPr>
                      <p:cNvPr id="3" name="개체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73325" y="788238"/>
                        <a:ext cx="9019708" cy="4636910"/>
                      </a:xfrm>
                      <a:prstGeom prst="rect">
                        <a:avLst/>
                      </a:prstGeom>
                      <a:ln>
                        <a:solidFill>
                          <a:srgbClr val="A7A7A8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그림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71800" y="1066800"/>
            <a:ext cx="6248400" cy="4724400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8006325" y="3841372"/>
            <a:ext cx="669016" cy="669016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190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0488" y="504449"/>
            <a:ext cx="9022545" cy="5765682"/>
          </a:xfrm>
          <a:prstGeom prst="rect">
            <a:avLst/>
          </a:prstGeom>
        </p:spPr>
      </p:pic>
      <p:graphicFrame>
        <p:nvGraphicFramePr>
          <p:cNvPr id="20" name="개체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1712733"/>
              </p:ext>
            </p:extLst>
          </p:nvPr>
        </p:nvGraphicFramePr>
        <p:xfrm>
          <a:off x="1573325" y="788238"/>
          <a:ext cx="9019708" cy="4636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0211" name="Image" r:id="rId4" imgW="16241040" imgH="8202960" progId="Photoshop.Image.13">
                  <p:embed/>
                </p:oleObj>
              </mc:Choice>
              <mc:Fallback>
                <p:oleObj name="Image" r:id="rId4" imgW="16241040" imgH="8202960" progId="Photoshop.Image.13">
                  <p:embed/>
                  <p:pic>
                    <p:nvPicPr>
                      <p:cNvPr id="20" name="개체 1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73325" y="788238"/>
                        <a:ext cx="9019708" cy="4636910"/>
                      </a:xfrm>
                      <a:prstGeom prst="rect">
                        <a:avLst/>
                      </a:prstGeom>
                      <a:ln>
                        <a:solidFill>
                          <a:srgbClr val="A7A7A8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그림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71800" y="1066800"/>
            <a:ext cx="6248400" cy="4724400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8006325" y="3841372"/>
            <a:ext cx="669016" cy="669016"/>
          </a:xfrm>
          <a:prstGeom prst="rect">
            <a:avLst/>
          </a:prstGeom>
        </p:spPr>
      </p:pic>
      <p:sp>
        <p:nvSpPr>
          <p:cNvPr id="21" name="모서리가 둥근 직사각형 20"/>
          <p:cNvSpPr/>
          <p:nvPr/>
        </p:nvSpPr>
        <p:spPr>
          <a:xfrm>
            <a:off x="3913946" y="1066799"/>
            <a:ext cx="4418044" cy="1303699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ts val="500"/>
              </a:spcBef>
              <a:spcAft>
                <a:spcPts val="500"/>
              </a:spcAft>
            </a:pPr>
            <a:r>
              <a:rPr lang="en-US" altLang="ko-KR" sz="24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&lt;</a:t>
            </a:r>
            <a:r>
              <a:rPr lang="ko-KR" altLang="en-US" sz="24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주의사항</a:t>
            </a:r>
            <a:r>
              <a:rPr lang="en-US" altLang="ko-KR" sz="24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&gt;</a:t>
            </a:r>
          </a:p>
          <a:p>
            <a:pPr fontAlgn="base">
              <a:spcBef>
                <a:spcPts val="500"/>
              </a:spcBef>
              <a:spcAft>
                <a:spcPts val="500"/>
              </a:spcAft>
            </a:pPr>
            <a:r>
              <a:rPr lang="en-US" altLang="ko-KR" sz="1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※</a:t>
            </a:r>
            <a:r>
              <a:rPr lang="en-US" altLang="ko-KR" sz="1600" b="1" kern="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600" b="1" kern="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학습일지 작성 전까지 훈련시간 입력 필수</a:t>
            </a:r>
            <a:endParaRPr lang="en-US" altLang="ko-KR" sz="1600" b="1" kern="0" dirty="0" smtClean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fontAlgn="base">
              <a:spcBef>
                <a:spcPts val="500"/>
              </a:spcBef>
              <a:spcAft>
                <a:spcPts val="500"/>
              </a:spcAft>
            </a:pPr>
            <a:r>
              <a:rPr lang="en-US" altLang="ko-KR" sz="1600" b="1" kern="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   (</a:t>
            </a:r>
            <a:r>
              <a:rPr lang="ko-KR" altLang="en-US" sz="1600" b="1" kern="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미등록 시 학습일지 훈련시간 등록 불가</a:t>
            </a:r>
            <a:r>
              <a:rPr lang="en-US" altLang="ko-KR" sz="1600" b="1" kern="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ko-KR" altLang="en-US" sz="1600" b="1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03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0488" y="504449"/>
            <a:ext cx="9022545" cy="5765682"/>
          </a:xfrm>
          <a:prstGeom prst="rect">
            <a:avLst/>
          </a:prstGeom>
        </p:spPr>
      </p:pic>
      <p:graphicFrame>
        <p:nvGraphicFramePr>
          <p:cNvPr id="20" name="개체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5309869"/>
              </p:ext>
            </p:extLst>
          </p:nvPr>
        </p:nvGraphicFramePr>
        <p:xfrm>
          <a:off x="1573325" y="788238"/>
          <a:ext cx="9019708" cy="4636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235" name="Image" r:id="rId4" imgW="16241040" imgH="8202960" progId="Photoshop.Image.13">
                  <p:embed/>
                </p:oleObj>
              </mc:Choice>
              <mc:Fallback>
                <p:oleObj name="Image" r:id="rId4" imgW="16241040" imgH="8202960" progId="Photoshop.Image.13">
                  <p:embed/>
                  <p:pic>
                    <p:nvPicPr>
                      <p:cNvPr id="20" name="개체 1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73325" y="788238"/>
                        <a:ext cx="9019708" cy="4636910"/>
                      </a:xfrm>
                      <a:prstGeom prst="rect">
                        <a:avLst/>
                      </a:prstGeom>
                      <a:ln>
                        <a:solidFill>
                          <a:srgbClr val="A7A7A8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그림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71800" y="1066800"/>
            <a:ext cx="6248400" cy="4724400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8006325" y="3841372"/>
            <a:ext cx="669016" cy="669016"/>
          </a:xfrm>
          <a:prstGeom prst="rect">
            <a:avLst/>
          </a:prstGeom>
        </p:spPr>
      </p:pic>
      <p:pic>
        <p:nvPicPr>
          <p:cNvPr id="21" name="그림 20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sp>
        <p:nvSpPr>
          <p:cNvPr id="22" name="직사각형 21"/>
          <p:cNvSpPr/>
          <p:nvPr/>
        </p:nvSpPr>
        <p:spPr>
          <a:xfrm>
            <a:off x="2449513" y="774395"/>
            <a:ext cx="7334567" cy="46507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모서리가 둥근 직사각형 23"/>
          <p:cNvSpPr/>
          <p:nvPr/>
        </p:nvSpPr>
        <p:spPr>
          <a:xfrm>
            <a:off x="3239366" y="1846199"/>
            <a:ext cx="6100030" cy="1440759"/>
          </a:xfrm>
          <a:prstGeom prst="roundRect">
            <a:avLst/>
          </a:prstGeom>
          <a:solidFill>
            <a:schemeClr val="tx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fontAlgn="base">
              <a:spcBef>
                <a:spcPts val="500"/>
              </a:spcBef>
              <a:spcAft>
                <a:spcPts val="500"/>
              </a:spcAft>
            </a:pPr>
            <a:r>
              <a:rPr lang="ko-KR" altLang="en-US" sz="1200" kern="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①</a:t>
            </a:r>
            <a:r>
              <a:rPr lang="en-US" altLang="ko-KR" sz="1200" kern="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1</a:t>
            </a:r>
            <a:r>
              <a:rPr lang="ko-KR" altLang="en-US" sz="1200" kern="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시간 단위로 훈련시간 입력</a:t>
            </a:r>
            <a:endParaRPr lang="en-US" altLang="ko-KR" sz="1200" kern="0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marL="171450" indent="-171450" fontAlgn="base">
              <a:buFontTx/>
              <a:buChar char="-"/>
            </a:pPr>
            <a:r>
              <a:rPr lang="ko-KR" altLang="en-US" sz="1200" dirty="0" err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시작시간</a:t>
            </a:r>
            <a:r>
              <a:rPr lang="ko-KR" altLang="en-US" sz="12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2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설정 시 </a:t>
            </a:r>
            <a:r>
              <a:rPr lang="ko-KR" altLang="en-US" sz="12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한시간 단위</a:t>
            </a:r>
            <a:r>
              <a:rPr lang="ko-KR" altLang="en-US" sz="12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로 종료시간 자동 설정</a:t>
            </a:r>
            <a:r>
              <a:rPr lang="en-US" altLang="ko-KR" sz="12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2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훈련시간 </a:t>
            </a:r>
            <a:r>
              <a:rPr lang="en-US" altLang="ko-KR" sz="12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50</a:t>
            </a:r>
            <a:r>
              <a:rPr lang="ko-KR" altLang="en-US" sz="12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분 </a:t>
            </a:r>
            <a:r>
              <a:rPr lang="ko-KR" altLang="en-US" sz="1200" dirty="0" err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편성불가</a:t>
            </a:r>
            <a:r>
              <a:rPr lang="en-US" altLang="ko-KR" sz="12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</a:p>
          <a:p>
            <a:pPr fontAlgn="base"/>
            <a:r>
              <a:rPr lang="en-US" altLang="ko-KR" sz="12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2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(</a:t>
            </a:r>
            <a:r>
              <a:rPr lang="ko-KR" altLang="en-US" sz="1200" dirty="0" err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일학습병행</a:t>
            </a:r>
            <a:r>
              <a:rPr lang="ko-KR" altLang="en-US" sz="12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운영규정 제</a:t>
            </a:r>
            <a:r>
              <a:rPr lang="en-US" altLang="ko-KR" sz="12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r>
              <a:rPr lang="ko-KR" altLang="en-US" sz="12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장 제</a:t>
            </a:r>
            <a:r>
              <a:rPr lang="en-US" altLang="ko-KR" sz="12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10</a:t>
            </a:r>
            <a:r>
              <a:rPr lang="ko-KR" altLang="en-US" sz="12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조 훈련과정의 </a:t>
            </a:r>
            <a:r>
              <a:rPr lang="ko-KR" altLang="en-US" sz="1200" dirty="0" err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출결관리</a:t>
            </a:r>
            <a:r>
              <a:rPr lang="ko-KR" altLang="en-US" sz="12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제</a:t>
            </a:r>
            <a:r>
              <a:rPr lang="en-US" altLang="ko-KR" sz="12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r>
              <a:rPr lang="ko-KR" altLang="en-US" sz="12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항 제</a:t>
            </a:r>
            <a:r>
              <a:rPr lang="en-US" altLang="ko-KR" sz="12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r>
              <a:rPr lang="ko-KR" altLang="en-US" sz="12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호</a:t>
            </a:r>
            <a:r>
              <a:rPr lang="en-US" altLang="ko-KR" sz="12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ko-KR" altLang="en-US" sz="1200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fontAlgn="base"/>
            <a:endParaRPr lang="en-US" altLang="ko-KR" sz="1200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fontAlgn="base">
              <a:lnSpc>
                <a:spcPct val="150000"/>
              </a:lnSpc>
            </a:pPr>
            <a:r>
              <a:rPr lang="ko-KR" altLang="en-US" sz="1200" spc="-1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②인정기준 </a:t>
            </a:r>
            <a:r>
              <a:rPr lang="en-US" altLang="ko-KR" sz="1200" spc="-1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r>
              <a:rPr lang="ko-KR" altLang="en-US" sz="1200" spc="-1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일 </a:t>
            </a:r>
            <a:r>
              <a:rPr lang="en-US" altLang="ko-KR" sz="1200" spc="-1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6</a:t>
            </a:r>
            <a:r>
              <a:rPr lang="ko-KR" altLang="en-US" sz="1200" spc="-1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시간 이내 입력</a:t>
            </a:r>
            <a:r>
              <a:rPr lang="en-US" altLang="ko-KR" sz="1200" spc="-1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200" spc="-100" dirty="0" err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일학습병행</a:t>
            </a:r>
            <a:r>
              <a:rPr lang="ko-KR" altLang="en-US" sz="1200" spc="-1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200" spc="-1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운영규정 제</a:t>
            </a:r>
            <a:r>
              <a:rPr lang="en-US" altLang="ko-KR" sz="1200" spc="-1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r>
              <a:rPr lang="ko-KR" altLang="en-US" sz="1200" spc="-1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장 </a:t>
            </a:r>
            <a:r>
              <a:rPr lang="en-US" altLang="ko-KR" sz="1200" spc="-1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7</a:t>
            </a:r>
            <a:r>
              <a:rPr lang="ko-KR" altLang="en-US" sz="1200" spc="-1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조 훈련과정의 인정 제</a:t>
            </a:r>
            <a:r>
              <a:rPr lang="en-US" altLang="ko-KR" sz="1200" spc="-1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r>
              <a:rPr lang="ko-KR" altLang="en-US" sz="1200" spc="-1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항</a:t>
            </a:r>
            <a:r>
              <a:rPr lang="en-US" altLang="ko-KR" sz="1200" spc="-1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en-US" altLang="ko-KR" sz="1200" dirty="0" smtClean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marL="171450" indent="-171450" fontAlgn="base">
              <a:lnSpc>
                <a:spcPct val="150000"/>
              </a:lnSpc>
              <a:buFontTx/>
              <a:buChar char="-"/>
            </a:pPr>
            <a:r>
              <a:rPr lang="ko-KR" altLang="en-US" sz="12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예시</a:t>
            </a:r>
            <a:r>
              <a:rPr lang="en-US" altLang="ko-KR" sz="12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 1</a:t>
            </a:r>
            <a:r>
              <a:rPr lang="ko-KR" altLang="en-US" sz="12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일 </a:t>
            </a:r>
            <a:r>
              <a:rPr lang="en-US" altLang="ko-KR" sz="12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7</a:t>
            </a:r>
            <a:r>
              <a:rPr lang="ko-KR" altLang="en-US" sz="12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시간 이상 훈련 시 </a:t>
            </a:r>
            <a:r>
              <a:rPr lang="en-US" altLang="ko-KR" sz="12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6</a:t>
            </a:r>
            <a:r>
              <a:rPr lang="ko-KR" altLang="en-US" sz="12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시간만 훈련시간으로 </a:t>
            </a:r>
            <a:r>
              <a:rPr lang="ko-KR" altLang="en-US" sz="12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인정</a:t>
            </a:r>
            <a:endParaRPr lang="en-US" altLang="ko-KR" sz="1200" dirty="0" smtClean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8" name="모서리가 둥근 직사각형 27"/>
          <p:cNvSpPr/>
          <p:nvPr/>
        </p:nvSpPr>
        <p:spPr>
          <a:xfrm>
            <a:off x="3167434" y="3363115"/>
            <a:ext cx="6238581" cy="1707879"/>
          </a:xfrm>
          <a:prstGeom prst="roundRect">
            <a:avLst/>
          </a:prstGeom>
          <a:solidFill>
            <a:srgbClr val="D9D9D8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fontAlgn="base">
              <a:spcBef>
                <a:spcPts val="500"/>
              </a:spcBef>
              <a:spcAft>
                <a:spcPts val="500"/>
              </a:spcAft>
            </a:pPr>
            <a:r>
              <a:rPr lang="en-US" altLang="ko-KR" sz="1400" kern="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- </a:t>
            </a:r>
            <a:r>
              <a:rPr lang="ko-KR" altLang="en-US" sz="1400" kern="0" dirty="0" err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일학습병행</a:t>
            </a:r>
            <a:r>
              <a:rPr lang="ko-KR" altLang="en-US" sz="1400" kern="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400" kern="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운영규정 제</a:t>
            </a:r>
            <a:r>
              <a:rPr lang="en-US" altLang="ko-KR" sz="1400" kern="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r>
              <a:rPr lang="ko-KR" altLang="en-US" sz="1400" kern="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장 제</a:t>
            </a:r>
            <a:r>
              <a:rPr lang="en-US" altLang="ko-KR" sz="1400" kern="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7</a:t>
            </a:r>
            <a:r>
              <a:rPr lang="ko-KR" altLang="en-US" sz="1400" kern="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조 </a:t>
            </a:r>
            <a:r>
              <a:rPr lang="ko-KR" altLang="en-US" sz="1400" kern="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훈련과정의 인정</a:t>
            </a:r>
            <a:endParaRPr lang="en-US" altLang="ko-KR" sz="1400" kern="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fontAlgn="base"/>
            <a:r>
              <a:rPr lang="ko-KR" altLang="en-US" sz="1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일</a:t>
            </a:r>
            <a:r>
              <a:rPr lang="en-US" altLang="ko-KR" sz="1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·</a:t>
            </a:r>
            <a:r>
              <a:rPr lang="ko-KR" altLang="en-US" sz="1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월 단위 최대 훈련시간</a:t>
            </a:r>
            <a:r>
              <a:rPr lang="en-US" altLang="ko-KR" sz="1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: </a:t>
            </a:r>
            <a:r>
              <a:rPr lang="ko-KR" altLang="en-US" sz="1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「</a:t>
            </a:r>
            <a:r>
              <a:rPr lang="ko-KR" altLang="en-US" sz="1100" b="1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도제식현장교육훈련 시간」 </a:t>
            </a:r>
            <a:r>
              <a:rPr lang="en-US" altLang="ko-KR" sz="1100" b="1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r>
              <a:rPr lang="ko-KR" altLang="en-US" sz="1100" b="1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일 </a:t>
            </a:r>
            <a:r>
              <a:rPr lang="en-US" altLang="ko-KR" sz="1100" b="1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6</a:t>
            </a:r>
            <a:r>
              <a:rPr lang="ko-KR" altLang="en-US" sz="1100" b="1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시간</a:t>
            </a:r>
            <a:r>
              <a:rPr lang="en-US" altLang="ko-KR" sz="1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(1</a:t>
            </a:r>
            <a:r>
              <a:rPr lang="ko-KR" altLang="en-US" sz="1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개월 </a:t>
            </a:r>
            <a:r>
              <a:rPr lang="en-US" altLang="ko-KR" sz="1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60</a:t>
            </a:r>
            <a:r>
              <a:rPr lang="ko-KR" altLang="en-US" sz="1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시간</a:t>
            </a:r>
            <a:r>
              <a:rPr lang="en-US" altLang="ko-KR" sz="1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). </a:t>
            </a:r>
            <a:r>
              <a:rPr lang="ko-KR" altLang="en-US" sz="1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다만</a:t>
            </a:r>
            <a:r>
              <a:rPr lang="en-US" altLang="ko-KR" sz="1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1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고등학교 및 대학교에 재학 중인 자를 대상으로 실시하는 훈련과정의 월 최대훈련시간은 </a:t>
            </a:r>
            <a:endParaRPr lang="en-US" altLang="ko-KR" sz="11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fontAlgn="base"/>
            <a:r>
              <a:rPr lang="ko-KR" altLang="en-US" sz="1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공단이 별도로 정한다</a:t>
            </a:r>
            <a:r>
              <a:rPr lang="en-US" altLang="ko-KR" sz="1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.</a:t>
            </a:r>
            <a:endParaRPr lang="ko-KR" altLang="en-US" sz="11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fontAlgn="base"/>
            <a:endParaRPr lang="en-US" altLang="ko-KR" sz="1100" b="1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fontAlgn="base"/>
            <a:r>
              <a:rPr lang="en-US" altLang="ko-KR" sz="1400" b="1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- </a:t>
            </a:r>
            <a:r>
              <a:rPr lang="ko-KR" altLang="en-US" sz="1400" b="1" dirty="0" err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산학일체형</a:t>
            </a:r>
            <a:r>
              <a:rPr lang="ko-KR" altLang="en-US" sz="1400" b="1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도제학교</a:t>
            </a:r>
            <a:r>
              <a:rPr lang="ko-KR" altLang="en-US" sz="1400" b="1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일학습병행</a:t>
            </a:r>
            <a:r>
              <a:rPr lang="ko-KR" altLang="en-US" sz="1400" b="1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훈련과정 인정기준</a:t>
            </a:r>
            <a:endParaRPr lang="ko-KR" altLang="en-US" sz="14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fontAlgn="base"/>
            <a:r>
              <a:rPr lang="en-US" altLang="ko-KR" sz="1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OJT</a:t>
            </a:r>
            <a:r>
              <a:rPr lang="ko-KR" altLang="en-US" sz="1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시간 </a:t>
            </a:r>
            <a:r>
              <a:rPr lang="ko-KR" altLang="en-US" sz="1100" dirty="0" err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편성기준</a:t>
            </a:r>
            <a:r>
              <a:rPr lang="en-US" altLang="ko-KR" sz="1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: </a:t>
            </a:r>
            <a:r>
              <a:rPr lang="ko-KR" altLang="en-US" sz="1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인정 심사 시 </a:t>
            </a:r>
            <a:r>
              <a:rPr lang="ko-KR" altLang="en-US" sz="1100" dirty="0" err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구간정시제</a:t>
            </a:r>
            <a:r>
              <a:rPr lang="ko-KR" altLang="en-US" sz="1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필요성이 인정받는 경우에 한해 </a:t>
            </a:r>
            <a:r>
              <a:rPr lang="ko-KR" altLang="en-US" sz="1100" b="1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월 </a:t>
            </a:r>
            <a:r>
              <a:rPr lang="en-US" altLang="ko-KR" sz="1100" b="1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100</a:t>
            </a:r>
            <a:r>
              <a:rPr lang="ko-KR" altLang="en-US" sz="1100" b="1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시간 </a:t>
            </a:r>
            <a:endParaRPr lang="en-US" altLang="ko-KR" sz="1100" b="1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fontAlgn="base"/>
            <a:r>
              <a:rPr lang="ko-KR" altLang="en-US" sz="1100" b="1" dirty="0" err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편성가능</a:t>
            </a:r>
            <a:endParaRPr lang="ko-KR" altLang="en-US" sz="11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9" name="모서리가 둥근 직사각형 28"/>
          <p:cNvSpPr/>
          <p:nvPr/>
        </p:nvSpPr>
        <p:spPr>
          <a:xfrm>
            <a:off x="3339016" y="1076968"/>
            <a:ext cx="5895419" cy="63015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ts val="500"/>
              </a:spcBef>
              <a:spcAft>
                <a:spcPts val="500"/>
              </a:spcAft>
            </a:pPr>
            <a:r>
              <a:rPr lang="en-US" altLang="ko-KR" sz="2800" b="1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&lt;</a:t>
            </a:r>
            <a:r>
              <a:rPr lang="ko-KR" altLang="en-US" sz="2800" b="1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정규훈련시간 </a:t>
            </a:r>
            <a:r>
              <a:rPr lang="ko-KR" altLang="en-US" sz="2800" b="1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입력 시 </a:t>
            </a:r>
            <a:r>
              <a:rPr lang="ko-KR" altLang="en-US" sz="2800" b="1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주의사항</a:t>
            </a:r>
            <a:r>
              <a:rPr lang="en-US" altLang="ko-KR" sz="2800" b="1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&gt;</a:t>
            </a:r>
            <a:endParaRPr lang="ko-KR" altLang="en-US" sz="2800" b="1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9903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0488" y="504449"/>
            <a:ext cx="9022545" cy="5765682"/>
          </a:xfrm>
          <a:prstGeom prst="rect">
            <a:avLst/>
          </a:prstGeom>
        </p:spPr>
      </p:pic>
      <p:graphicFrame>
        <p:nvGraphicFramePr>
          <p:cNvPr id="20" name="개체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8637244"/>
              </p:ext>
            </p:extLst>
          </p:nvPr>
        </p:nvGraphicFramePr>
        <p:xfrm>
          <a:off x="1573325" y="788238"/>
          <a:ext cx="9019708" cy="4636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259" name="Image" r:id="rId4" imgW="16241040" imgH="8202960" progId="Photoshop.Image.13">
                  <p:embed/>
                </p:oleObj>
              </mc:Choice>
              <mc:Fallback>
                <p:oleObj name="Image" r:id="rId4" imgW="16241040" imgH="8202960" progId="Photoshop.Image.13">
                  <p:embed/>
                  <p:pic>
                    <p:nvPicPr>
                      <p:cNvPr id="20" name="개체 1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73325" y="788238"/>
                        <a:ext cx="9019708" cy="4636910"/>
                      </a:xfrm>
                      <a:prstGeom prst="rect">
                        <a:avLst/>
                      </a:prstGeom>
                      <a:ln>
                        <a:solidFill>
                          <a:srgbClr val="A7A7A8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그림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71800" y="1066800"/>
            <a:ext cx="6248400" cy="4724400"/>
          </a:xfrm>
          <a:prstGeom prst="rect">
            <a:avLst/>
          </a:prstGeom>
          <a:ln>
            <a:solidFill>
              <a:srgbClr val="A1A2A4"/>
            </a:solidFill>
          </a:ln>
        </p:spPr>
      </p:pic>
      <p:sp>
        <p:nvSpPr>
          <p:cNvPr id="19" name="모서리가 둥근 직사각형 18"/>
          <p:cNvSpPr/>
          <p:nvPr/>
        </p:nvSpPr>
        <p:spPr>
          <a:xfrm>
            <a:off x="2597667" y="585513"/>
            <a:ext cx="7847213" cy="88168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b="1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2449513" y="788237"/>
            <a:ext cx="7334567" cy="50029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모서리가 둥근 직사각형 20"/>
          <p:cNvSpPr/>
          <p:nvPr/>
        </p:nvSpPr>
        <p:spPr>
          <a:xfrm>
            <a:off x="3239366" y="1972021"/>
            <a:ext cx="6100031" cy="1331620"/>
          </a:xfrm>
          <a:prstGeom prst="roundRect">
            <a:avLst/>
          </a:prstGeom>
          <a:solidFill>
            <a:schemeClr val="tx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fontAlgn="base">
              <a:spcBef>
                <a:spcPts val="500"/>
              </a:spcBef>
              <a:spcAft>
                <a:spcPts val="500"/>
              </a:spcAft>
            </a:pPr>
            <a:r>
              <a:rPr lang="ko-KR" altLang="en-US" sz="1200" kern="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①</a:t>
            </a:r>
            <a:r>
              <a:rPr lang="en-US" altLang="ko-KR" sz="1200" kern="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200" kern="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훈련시간 편성 및 출석</a:t>
            </a:r>
            <a:r>
              <a:rPr lang="en-US" altLang="ko-KR" sz="12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·</a:t>
            </a:r>
            <a:r>
              <a:rPr lang="ko-KR" altLang="en-US" sz="12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결석 관리는 </a:t>
            </a:r>
            <a:r>
              <a:rPr lang="en-US" altLang="ko-KR" sz="12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r>
              <a:rPr lang="ko-KR" altLang="en-US" sz="12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시간 단위로만 적용</a:t>
            </a:r>
            <a:endParaRPr lang="en-US" altLang="ko-KR" sz="1200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just" fontAlgn="base">
              <a:spcBef>
                <a:spcPts val="500"/>
              </a:spcBef>
              <a:spcAft>
                <a:spcPts val="500"/>
              </a:spcAft>
            </a:pPr>
            <a:r>
              <a:rPr lang="ko-KR" altLang="en-US" sz="1200" spc="-1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② </a:t>
            </a:r>
            <a:r>
              <a:rPr lang="en-US" altLang="ko-KR" sz="1200" spc="-1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r>
              <a:rPr lang="ko-KR" altLang="en-US" sz="1200" spc="-1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시간 중 </a:t>
            </a:r>
            <a:r>
              <a:rPr lang="en-US" altLang="ko-KR" sz="1200" spc="-1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30</a:t>
            </a:r>
            <a:r>
              <a:rPr lang="ko-KR" altLang="en-US" sz="1200" spc="-1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분 미만</a:t>
            </a:r>
            <a:r>
              <a:rPr lang="en-US" altLang="ko-KR" sz="1200" spc="-1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(100</a:t>
            </a:r>
            <a:r>
              <a:rPr lang="ko-KR" altLang="en-US" sz="1200" spc="-1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분의 </a:t>
            </a:r>
            <a:r>
              <a:rPr lang="en-US" altLang="ko-KR" sz="1200" spc="-1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50</a:t>
            </a:r>
            <a:r>
              <a:rPr lang="ko-KR" altLang="en-US" sz="1200" spc="-1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미만 출석</a:t>
            </a:r>
            <a:r>
              <a:rPr lang="en-US" altLang="ko-KR" sz="1200" spc="-1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 </a:t>
            </a:r>
            <a:r>
              <a:rPr lang="ko-KR" altLang="en-US" sz="1200" spc="-1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출석을 한 경우</a:t>
            </a:r>
            <a:r>
              <a:rPr lang="en-US" altLang="ko-KR" sz="1200" spc="-1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1200" spc="-1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해당 훈련시간 불인정</a:t>
            </a:r>
            <a:endParaRPr lang="en-US" altLang="ko-KR" sz="1200" spc="-100" dirty="0" smtClean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just" fontAlgn="base">
              <a:spcBef>
                <a:spcPts val="500"/>
              </a:spcBef>
              <a:spcAft>
                <a:spcPts val="500"/>
              </a:spcAft>
            </a:pPr>
            <a:r>
              <a:rPr lang="en-US" altLang="ko-KR" sz="1200" spc="-1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200" spc="-1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- </a:t>
            </a:r>
            <a:r>
              <a:rPr lang="ko-KR" altLang="en-US" sz="1200" spc="-1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이때</a:t>
            </a:r>
            <a:r>
              <a:rPr lang="en-US" altLang="ko-KR" sz="1200" spc="-1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</a:t>
            </a:r>
            <a:r>
              <a:rPr lang="ko-KR" altLang="en-US" sz="1200" spc="-1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200" b="1" spc="-1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r>
              <a:rPr lang="ko-KR" altLang="en-US" sz="1200" b="1" spc="-1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일 훈련시간 중 </a:t>
            </a:r>
            <a:r>
              <a:rPr lang="ko-KR" altLang="en-US" sz="1200" b="1" spc="-100" dirty="0" err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미참석한</a:t>
            </a:r>
            <a:r>
              <a:rPr lang="ko-KR" altLang="en-US" sz="1200" b="1" spc="-1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시간이 총 </a:t>
            </a:r>
            <a:r>
              <a:rPr lang="en-US" altLang="ko-KR" sz="1200" b="1" spc="-1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30</a:t>
            </a:r>
            <a:r>
              <a:rPr lang="ko-KR" altLang="en-US" sz="1200" b="1" spc="-1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분을 초과</a:t>
            </a:r>
            <a:r>
              <a:rPr lang="ko-KR" altLang="en-US" sz="1200" spc="-1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한 경우 마지막 시간을 기준으로 </a:t>
            </a:r>
            <a:endParaRPr lang="en-US" altLang="ko-KR" sz="1200" spc="-100" dirty="0" smtClean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just" fontAlgn="base">
              <a:spcBef>
                <a:spcPts val="500"/>
              </a:spcBef>
              <a:spcAft>
                <a:spcPts val="500"/>
              </a:spcAft>
            </a:pPr>
            <a:r>
              <a:rPr lang="en-US" altLang="ko-KR" sz="1200" spc="-1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200" spc="-1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  </a:t>
            </a:r>
            <a:r>
              <a:rPr lang="en-US" altLang="ko-KR" sz="1200" b="1" spc="-1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r>
              <a:rPr lang="ko-KR" altLang="en-US" sz="1200" b="1" spc="-1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시간씩 불인정</a:t>
            </a:r>
            <a:endParaRPr lang="en-US" altLang="ko-KR" sz="1200" b="1" dirty="0" smtClean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graphicFrame>
        <p:nvGraphicFramePr>
          <p:cNvPr id="25" name="표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5833666"/>
              </p:ext>
            </p:extLst>
          </p:nvPr>
        </p:nvGraphicFramePr>
        <p:xfrm>
          <a:off x="3278488" y="3396231"/>
          <a:ext cx="6021786" cy="8992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3631">
                  <a:extLst>
                    <a:ext uri="{9D8B030D-6E8A-4147-A177-3AD203B41FA5}">
                      <a16:colId xmlns:a16="http://schemas.microsoft.com/office/drawing/2014/main" val="413318002"/>
                    </a:ext>
                  </a:extLst>
                </a:gridCol>
                <a:gridCol w="1003631">
                  <a:extLst>
                    <a:ext uri="{9D8B030D-6E8A-4147-A177-3AD203B41FA5}">
                      <a16:colId xmlns:a16="http://schemas.microsoft.com/office/drawing/2014/main" val="4120071080"/>
                    </a:ext>
                  </a:extLst>
                </a:gridCol>
                <a:gridCol w="1003631">
                  <a:extLst>
                    <a:ext uri="{9D8B030D-6E8A-4147-A177-3AD203B41FA5}">
                      <a16:colId xmlns:a16="http://schemas.microsoft.com/office/drawing/2014/main" val="699766100"/>
                    </a:ext>
                  </a:extLst>
                </a:gridCol>
                <a:gridCol w="1003631">
                  <a:extLst>
                    <a:ext uri="{9D8B030D-6E8A-4147-A177-3AD203B41FA5}">
                      <a16:colId xmlns:a16="http://schemas.microsoft.com/office/drawing/2014/main" val="2492244135"/>
                    </a:ext>
                  </a:extLst>
                </a:gridCol>
                <a:gridCol w="1003631">
                  <a:extLst>
                    <a:ext uri="{9D8B030D-6E8A-4147-A177-3AD203B41FA5}">
                      <a16:colId xmlns:a16="http://schemas.microsoft.com/office/drawing/2014/main" val="1448865512"/>
                    </a:ext>
                  </a:extLst>
                </a:gridCol>
                <a:gridCol w="1003631">
                  <a:extLst>
                    <a:ext uri="{9D8B030D-6E8A-4147-A177-3AD203B41FA5}">
                      <a16:colId xmlns:a16="http://schemas.microsoft.com/office/drawing/2014/main" val="1964007415"/>
                    </a:ext>
                  </a:extLst>
                </a:gridCol>
              </a:tblGrid>
              <a:tr h="33572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 smtClean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1</a:t>
                      </a:r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일 </a:t>
                      </a:r>
                      <a:r>
                        <a:rPr lang="ko-KR" altLang="en-US" sz="1100" b="1" dirty="0" err="1" smtClean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미참석</a:t>
                      </a:r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총 시간</a:t>
                      </a:r>
                      <a:endParaRPr lang="ko-KR" altLang="en-US" sz="1100" b="1" dirty="0">
                        <a:solidFill>
                          <a:schemeClr val="tx1"/>
                        </a:solidFill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8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0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분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~</a:t>
                      </a:r>
                    </a:p>
                    <a:p>
                      <a:pPr algn="ctr" latinLnBrk="1"/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30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분 이하</a:t>
                      </a:r>
                      <a:endParaRPr lang="ko-KR" altLang="en-US" sz="1100" dirty="0">
                        <a:solidFill>
                          <a:schemeClr val="tx1"/>
                        </a:solidFill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8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30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분 초과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~</a:t>
                      </a:r>
                    </a:p>
                    <a:p>
                      <a:pPr algn="ctr" latinLnBrk="1"/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90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분 이하</a:t>
                      </a:r>
                      <a:endParaRPr lang="ko-KR" altLang="en-US" sz="1100" dirty="0">
                        <a:solidFill>
                          <a:schemeClr val="tx1"/>
                        </a:solidFill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8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90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분 초과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~</a:t>
                      </a:r>
                    </a:p>
                    <a:p>
                      <a:pPr algn="ctr" latinLnBrk="1"/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150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분 이하</a:t>
                      </a:r>
                      <a:endParaRPr lang="ko-KR" altLang="en-US" sz="1100" dirty="0">
                        <a:solidFill>
                          <a:schemeClr val="tx1"/>
                        </a:solidFill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8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150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분 초과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~</a:t>
                      </a:r>
                    </a:p>
                    <a:p>
                      <a:pPr algn="ctr" latinLnBrk="1"/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210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분 이하</a:t>
                      </a:r>
                      <a:endParaRPr lang="ko-KR" altLang="en-US" sz="1100" dirty="0">
                        <a:solidFill>
                          <a:schemeClr val="tx1"/>
                        </a:solidFill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8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…</a:t>
                      </a:r>
                      <a:endParaRPr lang="ko-KR" altLang="en-US" sz="1100" dirty="0">
                        <a:solidFill>
                          <a:schemeClr val="tx1"/>
                        </a:solidFill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0130984"/>
                  </a:ext>
                </a:extLst>
              </a:tr>
              <a:tr h="47249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불인정 시간</a:t>
                      </a:r>
                      <a:endParaRPr lang="ko-KR" altLang="en-US" sz="1100" b="1" dirty="0">
                        <a:solidFill>
                          <a:schemeClr val="tx1"/>
                        </a:solidFill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8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 smtClean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0</a:t>
                      </a:r>
                      <a:endParaRPr lang="ko-KR" altLang="en-US" sz="1100" b="1" dirty="0">
                        <a:solidFill>
                          <a:schemeClr val="tx1"/>
                        </a:solidFill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 smtClean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1</a:t>
                      </a:r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시간</a:t>
                      </a:r>
                      <a:endParaRPr lang="ko-KR" altLang="en-US" sz="1100" b="1" dirty="0">
                        <a:solidFill>
                          <a:schemeClr val="tx1"/>
                        </a:solidFill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 smtClean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2</a:t>
                      </a:r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시간</a:t>
                      </a:r>
                      <a:endParaRPr lang="ko-KR" altLang="en-US" sz="1100" b="1" dirty="0">
                        <a:solidFill>
                          <a:schemeClr val="tx1"/>
                        </a:solidFill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 smtClean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3</a:t>
                      </a:r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시간</a:t>
                      </a:r>
                      <a:endParaRPr lang="ko-KR" altLang="en-US" sz="1100" b="1" dirty="0">
                        <a:solidFill>
                          <a:schemeClr val="tx1"/>
                        </a:solidFill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dirty="0" smtClean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…</a:t>
                      </a:r>
                      <a:endParaRPr lang="ko-KR" altLang="en-US" sz="1100" b="1" dirty="0" smtClean="0">
                        <a:solidFill>
                          <a:schemeClr val="tx1"/>
                        </a:solidFill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587886"/>
                  </a:ext>
                </a:extLst>
              </a:tr>
            </a:tbl>
          </a:graphicData>
        </a:graphic>
      </p:graphicFrame>
      <p:sp>
        <p:nvSpPr>
          <p:cNvPr id="22" name="모서리가 둥근 직사각형 21"/>
          <p:cNvSpPr/>
          <p:nvPr/>
        </p:nvSpPr>
        <p:spPr>
          <a:xfrm>
            <a:off x="3239366" y="1213544"/>
            <a:ext cx="6100031" cy="67864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&lt;</a:t>
            </a:r>
            <a:r>
              <a:rPr lang="ko-KR" altLang="en-US" sz="2000" b="1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훈련시간 </a:t>
            </a:r>
            <a:r>
              <a:rPr lang="ko-KR" altLang="en-US" sz="2000" b="1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편성 및 출결</a:t>
            </a:r>
            <a:r>
              <a:rPr lang="en-US" altLang="ko-KR" sz="20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·</a:t>
            </a:r>
            <a:r>
              <a:rPr lang="ko-KR" altLang="en-US" sz="2000" b="1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결석 관리 </a:t>
            </a:r>
            <a:r>
              <a:rPr lang="ko-KR" altLang="en-US" sz="2000" b="1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세부사항</a:t>
            </a:r>
            <a:r>
              <a:rPr lang="en-US" altLang="ko-KR" sz="2000" b="1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&gt;</a:t>
            </a:r>
            <a:endParaRPr lang="en-US" altLang="ko-KR" sz="2000" b="1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en-US" altLang="ko-KR" sz="2000" b="1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2000" b="1" dirty="0" err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일학습병행</a:t>
            </a:r>
            <a:r>
              <a:rPr lang="ko-KR" altLang="en-US" sz="2000" b="1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000" b="1" dirty="0" err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운영규칙</a:t>
            </a:r>
            <a:r>
              <a:rPr lang="ko-KR" altLang="en-US" sz="2000" b="1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제</a:t>
            </a:r>
            <a:r>
              <a:rPr lang="en-US" altLang="ko-KR" sz="2000" b="1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15</a:t>
            </a:r>
            <a:r>
              <a:rPr lang="ko-KR" altLang="en-US" sz="2000" b="1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조 관련</a:t>
            </a:r>
            <a:r>
              <a:rPr lang="en-US" altLang="ko-KR" sz="2000" b="1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ko-KR" altLang="en-US" sz="2000" b="1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23" name="그림 22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092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0488" y="504449"/>
            <a:ext cx="9022545" cy="5765682"/>
          </a:xfrm>
          <a:prstGeom prst="rect">
            <a:avLst/>
          </a:prstGeom>
        </p:spPr>
      </p:pic>
      <p:graphicFrame>
        <p:nvGraphicFramePr>
          <p:cNvPr id="20" name="개체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6435061"/>
              </p:ext>
            </p:extLst>
          </p:nvPr>
        </p:nvGraphicFramePr>
        <p:xfrm>
          <a:off x="1573325" y="788238"/>
          <a:ext cx="9019708" cy="4636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281" name="Image" r:id="rId4" imgW="16241040" imgH="8202960" progId="Photoshop.Image.13">
                  <p:embed/>
                </p:oleObj>
              </mc:Choice>
              <mc:Fallback>
                <p:oleObj name="Image" r:id="rId4" imgW="16241040" imgH="8202960" progId="Photoshop.Image.13">
                  <p:embed/>
                  <p:pic>
                    <p:nvPicPr>
                      <p:cNvPr id="20" name="개체 1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73325" y="788238"/>
                        <a:ext cx="9019708" cy="4636910"/>
                      </a:xfrm>
                      <a:prstGeom prst="rect">
                        <a:avLst/>
                      </a:prstGeom>
                      <a:ln>
                        <a:solidFill>
                          <a:srgbClr val="A7A7A8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그림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09887" y="1138237"/>
            <a:ext cx="6372225" cy="4581525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3858757" y="4509503"/>
            <a:ext cx="669016" cy="669016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480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직사각형 52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1383209" y="1110439"/>
            <a:ext cx="9889193" cy="369331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세부탭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4" name="직사각형 5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149775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기업 회원가입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9" name="직사각형 58">
            <a:extLst>
              <a:ext uri="{FF2B5EF4-FFF2-40B4-BE49-F238E27FC236}">
                <a16:creationId xmlns:a16="http://schemas.microsoft.com/office/drawing/2014/main" id="{701485AD-4265-4012-BB84-E2DC0841A0A6}"/>
              </a:ext>
            </a:extLst>
          </p:cNvPr>
          <p:cNvSpPr/>
          <p:nvPr/>
        </p:nvSpPr>
        <p:spPr>
          <a:xfrm>
            <a:off x="-1" y="331235"/>
            <a:ext cx="5382884" cy="38173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기업회원가입 흐름도</a:t>
            </a:r>
            <a:endParaRPr lang="ko-KR" altLang="en-US" sz="2000" dirty="0">
              <a:latin typeface="HY견고딕" panose="02030600000101010101" pitchFamily="18" charset="-127"/>
              <a:ea typeface="HY견고딕" panose="02030600000101010101" pitchFamily="18" charset="-127"/>
              <a:cs typeface="함초롬바탕" panose="0203060400010101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785643" y="1110439"/>
            <a:ext cx="588646" cy="369331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순서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149774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188506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가입인증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188505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2272368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약관동의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2272367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2659675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회원정보입력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2659674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304698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가입완료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304697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5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25" name="그림 2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67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0488" y="504449"/>
            <a:ext cx="9022545" cy="5765682"/>
          </a:xfrm>
          <a:prstGeom prst="rect">
            <a:avLst/>
          </a:prstGeom>
        </p:spPr>
      </p:pic>
      <p:graphicFrame>
        <p:nvGraphicFramePr>
          <p:cNvPr id="20" name="개체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0576990"/>
              </p:ext>
            </p:extLst>
          </p:nvPr>
        </p:nvGraphicFramePr>
        <p:xfrm>
          <a:off x="1573325" y="788238"/>
          <a:ext cx="9019708" cy="4636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05" name="Image" r:id="rId4" imgW="16241040" imgH="8202960" progId="Photoshop.Image.13">
                  <p:embed/>
                </p:oleObj>
              </mc:Choice>
              <mc:Fallback>
                <p:oleObj name="Image" r:id="rId4" imgW="16241040" imgH="8202960" progId="Photoshop.Image.13">
                  <p:embed/>
                  <p:pic>
                    <p:nvPicPr>
                      <p:cNvPr id="20" name="개체 1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73325" y="788238"/>
                        <a:ext cx="9019708" cy="46369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6"/>
          <a:srcRect l="365" r="709"/>
          <a:stretch/>
        </p:blipFill>
        <p:spPr>
          <a:xfrm>
            <a:off x="2909455" y="1123950"/>
            <a:ext cx="6350923" cy="4610100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7999163" y="3530453"/>
            <a:ext cx="669016" cy="669016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238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0488" y="504449"/>
            <a:ext cx="9022545" cy="5765682"/>
          </a:xfrm>
          <a:prstGeom prst="rect">
            <a:avLst/>
          </a:prstGeom>
        </p:spPr>
      </p:pic>
      <p:graphicFrame>
        <p:nvGraphicFramePr>
          <p:cNvPr id="20" name="개체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8972394"/>
              </p:ext>
            </p:extLst>
          </p:nvPr>
        </p:nvGraphicFramePr>
        <p:xfrm>
          <a:off x="1573325" y="788238"/>
          <a:ext cx="9019708" cy="4636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329" name="Image" r:id="rId4" imgW="16241040" imgH="8202960" progId="Photoshop.Image.13">
                  <p:embed/>
                </p:oleObj>
              </mc:Choice>
              <mc:Fallback>
                <p:oleObj name="Image" r:id="rId4" imgW="16241040" imgH="8202960" progId="Photoshop.Image.13">
                  <p:embed/>
                  <p:pic>
                    <p:nvPicPr>
                      <p:cNvPr id="20" name="개체 1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73325" y="788238"/>
                        <a:ext cx="9019708" cy="46369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그룹 1"/>
          <p:cNvGrpSpPr/>
          <p:nvPr/>
        </p:nvGrpSpPr>
        <p:grpSpPr>
          <a:xfrm>
            <a:off x="2776537" y="833437"/>
            <a:ext cx="6638925" cy="5191125"/>
            <a:chOff x="2776537" y="833437"/>
            <a:chExt cx="6638925" cy="5191125"/>
          </a:xfrm>
        </p:grpSpPr>
        <p:pic>
          <p:nvPicPr>
            <p:cNvPr id="22" name="그림 2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776537" y="833437"/>
              <a:ext cx="6638925" cy="5191125"/>
            </a:xfrm>
            <a:prstGeom prst="rect">
              <a:avLst/>
            </a:prstGeom>
            <a:ln>
              <a:solidFill>
                <a:srgbClr val="A1A2A4"/>
              </a:solidFill>
            </a:ln>
          </p:spPr>
        </p:pic>
        <p:pic>
          <p:nvPicPr>
            <p:cNvPr id="4" name="그림 3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277995" y="4545614"/>
              <a:ext cx="498275" cy="27259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3" name="그림 22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726627" y="4545614"/>
              <a:ext cx="512248" cy="278829"/>
            </a:xfrm>
            <a:prstGeom prst="rect">
              <a:avLst/>
            </a:prstGeom>
            <a:ln>
              <a:noFill/>
            </a:ln>
          </p:spPr>
        </p:pic>
      </p:grpSp>
      <p:pic>
        <p:nvPicPr>
          <p:cNvPr id="17" name="그림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3561124" y="4766896"/>
            <a:ext cx="669016" cy="669016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093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0488" y="504449"/>
            <a:ext cx="9022545" cy="5765682"/>
          </a:xfrm>
          <a:prstGeom prst="rect">
            <a:avLst/>
          </a:prstGeom>
        </p:spPr>
      </p:pic>
      <p:graphicFrame>
        <p:nvGraphicFramePr>
          <p:cNvPr id="20" name="개체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5370226"/>
              </p:ext>
            </p:extLst>
          </p:nvPr>
        </p:nvGraphicFramePr>
        <p:xfrm>
          <a:off x="1573325" y="788238"/>
          <a:ext cx="9019708" cy="4636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353" name="Image" r:id="rId4" imgW="16241040" imgH="8202960" progId="Photoshop.Image.13">
                  <p:embed/>
                </p:oleObj>
              </mc:Choice>
              <mc:Fallback>
                <p:oleObj name="Image" r:id="rId4" imgW="16241040" imgH="8202960" progId="Photoshop.Image.13">
                  <p:embed/>
                  <p:pic>
                    <p:nvPicPr>
                      <p:cNvPr id="20" name="개체 1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73325" y="788238"/>
                        <a:ext cx="9019708" cy="4636910"/>
                      </a:xfrm>
                      <a:prstGeom prst="rect">
                        <a:avLst/>
                      </a:prstGeom>
                      <a:ln>
                        <a:solidFill>
                          <a:srgbClr val="A1A2A4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그림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76537" y="833437"/>
            <a:ext cx="6638925" cy="5191125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5582662" y="5544378"/>
            <a:ext cx="669016" cy="669016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345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solidFill>
                <a:srgbClr val="B4B4B5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5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grpSp>
        <p:nvGrpSpPr>
          <p:cNvPr id="19" name="그룹 18"/>
          <p:cNvGrpSpPr/>
          <p:nvPr/>
        </p:nvGrpSpPr>
        <p:grpSpPr>
          <a:xfrm>
            <a:off x="1563906" y="504314"/>
            <a:ext cx="9043990" cy="5778791"/>
            <a:chOff x="1563906" y="504314"/>
            <a:chExt cx="9043990" cy="5778791"/>
          </a:xfrm>
        </p:grpSpPr>
        <p:pic>
          <p:nvPicPr>
            <p:cNvPr id="18" name="그림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00" t="151" r="100" b="3849"/>
            <a:stretch/>
          </p:blipFill>
          <p:spPr>
            <a:xfrm>
              <a:off x="1563906" y="504449"/>
              <a:ext cx="9029127" cy="5778656"/>
            </a:xfrm>
            <a:prstGeom prst="rect">
              <a:avLst/>
            </a:prstGeom>
          </p:spPr>
        </p:pic>
        <p:sp>
          <p:nvSpPr>
            <p:cNvPr id="14" name="직사각형 13"/>
            <p:cNvSpPr/>
            <p:nvPr/>
          </p:nvSpPr>
          <p:spPr>
            <a:xfrm>
              <a:off x="1584104" y="504314"/>
              <a:ext cx="9023792" cy="5765682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6" name="그림 15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sp>
        <p:nvSpPr>
          <p:cNvPr id="17" name="직사각형 16"/>
          <p:cNvSpPr/>
          <p:nvPr/>
        </p:nvSpPr>
        <p:spPr>
          <a:xfrm>
            <a:off x="1564623" y="507729"/>
            <a:ext cx="9053084" cy="5769419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3308425" y="2602825"/>
            <a:ext cx="551955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5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기간단위 훈련시간 등록</a:t>
            </a:r>
            <a:endParaRPr lang="id-ID" altLang="ko-KR" sz="5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65599957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직사각형 52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1383209" y="1110439"/>
            <a:ext cx="9889193" cy="369331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세부탭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4" name="직사각형 5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149775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MY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서비스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대리인 로그인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785643" y="1110439"/>
            <a:ext cx="588646" cy="369331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순서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149774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188506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일학습병행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188505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2272368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학습관리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2272367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2659675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학습월차관리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2659674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304698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OJT 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관리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304697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5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342900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출석결과확인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342851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6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4" name="직사각형 4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3817842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기간단위 훈련시간등록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5" name="직사각형 44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3817361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7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2" name="직사각형 51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4210353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공휴일 제외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적용 선택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5" name="직사각형 54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4209872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6" name="직사각형 55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459514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적용기간 전체에 적용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</a:t>
            </a:r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요일별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적용 선택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7" name="직사각형 56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459465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9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8" name="직사각형 57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4984974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적용기간 등록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시작일자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종료일자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9" name="직사각형 5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4984493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10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62" name="직사각형 61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5366352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정규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점심시간 등록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63" name="직사각형 62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5365871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11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64" name="직사각형 6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5747433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저장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65" name="직사각형 64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5746952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12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66" name="직사각형 65">
            <a:extLst>
              <a:ext uri="{FF2B5EF4-FFF2-40B4-BE49-F238E27FC236}">
                <a16:creationId xmlns:a16="http://schemas.microsoft.com/office/drawing/2014/main" id="{701485AD-4265-4012-BB84-E2DC0841A0A6}"/>
              </a:ext>
            </a:extLst>
          </p:cNvPr>
          <p:cNvSpPr/>
          <p:nvPr/>
        </p:nvSpPr>
        <p:spPr>
          <a:xfrm>
            <a:off x="-1" y="331235"/>
            <a:ext cx="5382884" cy="38173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기간단위 훈련시간 등록 흐름도</a:t>
            </a:r>
            <a:endParaRPr lang="ko-KR" altLang="en-US" sz="2000" dirty="0">
              <a:latin typeface="HY견고딕" panose="02030600000101010101" pitchFamily="18" charset="-127"/>
              <a:ea typeface="HY견고딕" panose="02030600000101010101" pitchFamily="18" charset="-127"/>
              <a:cs typeface="함초롬바탕" panose="02030604000101010101" pitchFamily="18" charset="-127"/>
            </a:endParaRPr>
          </a:p>
        </p:txBody>
      </p:sp>
      <p:pic>
        <p:nvPicPr>
          <p:cNvPr id="29" name="그림 28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66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pic>
        <p:nvPicPr>
          <p:cNvPr id="27" name="그림 26"/>
          <p:cNvPicPr>
            <a:picLocks noChangeAspect="1"/>
          </p:cNvPicPr>
          <p:nvPr/>
        </p:nvPicPr>
        <p:blipFill rotWithShape="1">
          <a:blip r:embed="rId2"/>
          <a:srcRect l="13166" t="13275" r="23479" b="12401"/>
          <a:stretch/>
        </p:blipFill>
        <p:spPr>
          <a:xfrm>
            <a:off x="1563906" y="504449"/>
            <a:ext cx="9029127" cy="5765683"/>
          </a:xfrm>
          <a:prstGeom prst="rect">
            <a:avLst/>
          </a:prstGeom>
        </p:spPr>
      </p:pic>
      <p:sp>
        <p:nvSpPr>
          <p:cNvPr id="28" name="직사각형 27"/>
          <p:cNvSpPr/>
          <p:nvPr/>
        </p:nvSpPr>
        <p:spPr>
          <a:xfrm>
            <a:off x="7829707" y="514309"/>
            <a:ext cx="396240" cy="1600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7927614" y="606884"/>
            <a:ext cx="669016" cy="669016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945631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graphicFrame>
        <p:nvGraphicFramePr>
          <p:cNvPr id="2" name="개체 1"/>
          <p:cNvGraphicFramePr>
            <a:graphicFrameLocks noChangeAspect="1"/>
          </p:cNvGraphicFramePr>
          <p:nvPr/>
        </p:nvGraphicFramePr>
        <p:xfrm>
          <a:off x="1563906" y="504450"/>
          <a:ext cx="9029127" cy="57656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209" name="Image" r:id="rId4" imgW="12063240" imgH="7682400" progId="Photoshop.Image.13">
                  <p:embed/>
                </p:oleObj>
              </mc:Choice>
              <mc:Fallback>
                <p:oleObj name="Image" r:id="rId4" imgW="12063240" imgH="7682400" progId="Photoshop.Image.13">
                  <p:embed/>
                  <p:pic>
                    <p:nvPicPr>
                      <p:cNvPr id="2" name="개체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63906" y="504450"/>
                        <a:ext cx="9029127" cy="57656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직사각형 21"/>
          <p:cNvSpPr/>
          <p:nvPr/>
        </p:nvSpPr>
        <p:spPr>
          <a:xfrm>
            <a:off x="7688993" y="529388"/>
            <a:ext cx="475386" cy="18778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7801013" y="641407"/>
            <a:ext cx="669016" cy="66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333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l="1092" r="4587" b="9847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1877791" y="2499142"/>
            <a:ext cx="669016" cy="669016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923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l="1092" r="4587" b="9847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1906366" y="4623217"/>
            <a:ext cx="669016" cy="669016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645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l="1092" r="4587" b="9847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9875452" y="3165892"/>
            <a:ext cx="669016" cy="669016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185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pic>
        <p:nvPicPr>
          <p:cNvPr id="27" name="그림 26"/>
          <p:cNvPicPr>
            <a:picLocks noChangeAspect="1"/>
          </p:cNvPicPr>
          <p:nvPr/>
        </p:nvPicPr>
        <p:blipFill rotWithShape="1">
          <a:blip r:embed="rId2"/>
          <a:srcRect l="13166" t="13275" r="23479" b="12401"/>
          <a:stretch/>
        </p:blipFill>
        <p:spPr>
          <a:xfrm>
            <a:off x="1563906" y="504449"/>
            <a:ext cx="9029127" cy="5765683"/>
          </a:xfrm>
          <a:prstGeom prst="rect">
            <a:avLst/>
          </a:prstGeom>
        </p:spPr>
      </p:pic>
      <p:sp>
        <p:nvSpPr>
          <p:cNvPr id="28" name="직사각형 27"/>
          <p:cNvSpPr/>
          <p:nvPr/>
        </p:nvSpPr>
        <p:spPr>
          <a:xfrm>
            <a:off x="8338666" y="523892"/>
            <a:ext cx="396240" cy="1600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8436573" y="616467"/>
            <a:ext cx="669016" cy="669016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65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l="1092" r="4587" b="9847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6924" y="914400"/>
            <a:ext cx="6871975" cy="4693488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534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l="1092" r="4587" b="9847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6923" y="914400"/>
            <a:ext cx="6871975" cy="4693488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18" name="그림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5087196" y="2229108"/>
            <a:ext cx="669016" cy="669016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595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l="1092" r="4587" b="9847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pic>
        <p:nvPicPr>
          <p:cNvPr id="20" name="그림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6923" y="914400"/>
            <a:ext cx="6871975" cy="4693488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21" name="그림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7031194" y="5157974"/>
            <a:ext cx="669016" cy="669016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712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0488" y="504449"/>
            <a:ext cx="9022545" cy="5765682"/>
          </a:xfrm>
          <a:prstGeom prst="rect">
            <a:avLst/>
          </a:prstGeom>
        </p:spPr>
      </p:pic>
      <p:graphicFrame>
        <p:nvGraphicFramePr>
          <p:cNvPr id="20" name="개체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9138249"/>
              </p:ext>
            </p:extLst>
          </p:nvPr>
        </p:nvGraphicFramePr>
        <p:xfrm>
          <a:off x="1573325" y="788238"/>
          <a:ext cx="9019708" cy="4636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591" name="Image" r:id="rId4" imgW="16241040" imgH="8202960" progId="Photoshop.Image.13">
                  <p:embed/>
                </p:oleObj>
              </mc:Choice>
              <mc:Fallback>
                <p:oleObj name="Image" r:id="rId4" imgW="16241040" imgH="8202960" progId="Photoshop.Image.13">
                  <p:embed/>
                  <p:pic>
                    <p:nvPicPr>
                      <p:cNvPr id="20" name="개체 1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73325" y="788238"/>
                        <a:ext cx="9019708" cy="4636910"/>
                      </a:xfrm>
                      <a:prstGeom prst="rect">
                        <a:avLst/>
                      </a:prstGeom>
                      <a:ln>
                        <a:solidFill>
                          <a:srgbClr val="A1A2A4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그림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10050041" y="2486397"/>
            <a:ext cx="669016" cy="669016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946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0488" y="504449"/>
            <a:ext cx="9022545" cy="5765682"/>
          </a:xfrm>
          <a:prstGeom prst="rect">
            <a:avLst/>
          </a:prstGeom>
        </p:spPr>
      </p:pic>
      <p:graphicFrame>
        <p:nvGraphicFramePr>
          <p:cNvPr id="20" name="개체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1032871"/>
              </p:ext>
            </p:extLst>
          </p:nvPr>
        </p:nvGraphicFramePr>
        <p:xfrm>
          <a:off x="1573325" y="788238"/>
          <a:ext cx="9019708" cy="4636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377" name="Image" r:id="rId4" imgW="16241040" imgH="8202960" progId="Photoshop.Image.13">
                  <p:embed/>
                </p:oleObj>
              </mc:Choice>
              <mc:Fallback>
                <p:oleObj name="Image" r:id="rId4" imgW="16241040" imgH="8202960" progId="Photoshop.Image.13">
                  <p:embed/>
                  <p:pic>
                    <p:nvPicPr>
                      <p:cNvPr id="20" name="개체 1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73325" y="788238"/>
                        <a:ext cx="9019708" cy="4636910"/>
                      </a:xfrm>
                      <a:prstGeom prst="rect">
                        <a:avLst/>
                      </a:prstGeom>
                      <a:ln>
                        <a:solidFill>
                          <a:srgbClr val="A7A7A8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6"/>
          <a:srcRect l="744" t="776"/>
          <a:stretch/>
        </p:blipFill>
        <p:spPr>
          <a:xfrm>
            <a:off x="2793076" y="1305098"/>
            <a:ext cx="6655724" cy="4281314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3674179" y="2606254"/>
            <a:ext cx="669016" cy="669016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4383364" y="2606254"/>
            <a:ext cx="669016" cy="669016"/>
          </a:xfrm>
          <a:prstGeom prst="rect">
            <a:avLst/>
          </a:prstGeom>
        </p:spPr>
      </p:pic>
      <p:sp>
        <p:nvSpPr>
          <p:cNvPr id="21" name="모서리가 둥근 직사각형 20"/>
          <p:cNvSpPr/>
          <p:nvPr/>
        </p:nvSpPr>
        <p:spPr>
          <a:xfrm>
            <a:off x="4353958" y="3387290"/>
            <a:ext cx="3237288" cy="447329"/>
          </a:xfrm>
          <a:prstGeom prst="roundRect">
            <a:avLst/>
          </a:prstGeom>
          <a:solidFill>
            <a:schemeClr val="tx1">
              <a:alpha val="9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fontAlgn="base">
              <a:spcBef>
                <a:spcPts val="500"/>
              </a:spcBef>
              <a:spcAft>
                <a:spcPts val="500"/>
              </a:spcAft>
            </a:pPr>
            <a:r>
              <a:rPr lang="ko-KR" altLang="en-US" sz="12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공휴일에도 적용 </a:t>
            </a:r>
            <a:r>
              <a:rPr lang="en-US" altLang="ko-KR" sz="12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or </a:t>
            </a:r>
            <a:r>
              <a:rPr lang="ko-KR" altLang="en-US" sz="12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공휴일 제외 중 선택가능</a:t>
            </a:r>
            <a:endParaRPr lang="en-US" altLang="ko-KR" sz="1200" b="1" dirty="0" smtClean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sp>
        <p:nvSpPr>
          <p:cNvPr id="23" name="모서리가 둥근 직사각형 22"/>
          <p:cNvSpPr/>
          <p:nvPr/>
        </p:nvSpPr>
        <p:spPr>
          <a:xfrm>
            <a:off x="3157048" y="956119"/>
            <a:ext cx="5927779" cy="857658"/>
          </a:xfrm>
          <a:prstGeom prst="round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ts val="500"/>
              </a:spcBef>
              <a:spcAft>
                <a:spcPts val="500"/>
              </a:spcAft>
            </a:pPr>
            <a:r>
              <a:rPr lang="en-US" altLang="ko-KR" sz="1600" b="1" dirty="0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&lt; </a:t>
            </a:r>
            <a:r>
              <a:rPr lang="ko-KR" altLang="en-US" sz="1600" b="1" dirty="0" err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산학일체형</a:t>
            </a:r>
            <a:r>
              <a:rPr lang="ko-KR" altLang="en-US" sz="1600" b="1" dirty="0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600" b="1" dirty="0" err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도제학교</a:t>
            </a:r>
            <a:r>
              <a:rPr lang="ko-KR" altLang="en-US" sz="1600" b="1" dirty="0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기간단위 훈련시간 등록 시 주의사항 </a:t>
            </a:r>
            <a:r>
              <a:rPr lang="en-US" altLang="ko-KR" sz="1600" b="1" dirty="0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&gt;</a:t>
            </a:r>
            <a:endParaRPr lang="en-US" altLang="ko-KR" sz="1600" b="1" kern="0" dirty="0">
              <a:solidFill>
                <a:srgbClr val="FFFFFF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 fontAlgn="base">
              <a:spcBef>
                <a:spcPts val="500"/>
              </a:spcBef>
              <a:spcAft>
                <a:spcPts val="500"/>
              </a:spcAft>
            </a:pPr>
            <a:r>
              <a:rPr lang="ko-KR" altLang="en-US" sz="1400" b="1" kern="0" dirty="0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근로계약서 상에 명시된 휴무일 훈련불가</a:t>
            </a:r>
          </a:p>
        </p:txBody>
      </p:sp>
    </p:spTree>
    <p:extLst>
      <p:ext uri="{BB962C8B-B14F-4D97-AF65-F5344CB8AC3E}">
        <p14:creationId xmlns:p14="http://schemas.microsoft.com/office/powerpoint/2010/main" val="1652126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0488" y="504449"/>
            <a:ext cx="9022545" cy="5765682"/>
          </a:xfrm>
          <a:prstGeom prst="rect">
            <a:avLst/>
          </a:prstGeom>
        </p:spPr>
      </p:pic>
      <p:graphicFrame>
        <p:nvGraphicFramePr>
          <p:cNvPr id="20" name="개체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6012356"/>
              </p:ext>
            </p:extLst>
          </p:nvPr>
        </p:nvGraphicFramePr>
        <p:xfrm>
          <a:off x="1573325" y="788238"/>
          <a:ext cx="9019708" cy="4636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402" name="Image" r:id="rId4" imgW="16241040" imgH="8202960" progId="Photoshop.Image.13">
                  <p:embed/>
                </p:oleObj>
              </mc:Choice>
              <mc:Fallback>
                <p:oleObj name="Image" r:id="rId4" imgW="16241040" imgH="8202960" progId="Photoshop.Image.13">
                  <p:embed/>
                  <p:pic>
                    <p:nvPicPr>
                      <p:cNvPr id="20" name="개체 1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73325" y="788238"/>
                        <a:ext cx="9019708" cy="4636910"/>
                      </a:xfrm>
                      <a:prstGeom prst="rect">
                        <a:avLst/>
                      </a:prstGeom>
                      <a:ln>
                        <a:solidFill>
                          <a:srgbClr val="A7A7A8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6"/>
          <a:srcRect l="436"/>
          <a:stretch/>
        </p:blipFill>
        <p:spPr>
          <a:xfrm>
            <a:off x="2701636" y="1509712"/>
            <a:ext cx="6818601" cy="3838575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22" name="그림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4395181" y="2718811"/>
            <a:ext cx="669016" cy="669016"/>
          </a:xfrm>
          <a:prstGeom prst="rect">
            <a:avLst/>
          </a:prstGeom>
        </p:spPr>
      </p:pic>
      <p:pic>
        <p:nvPicPr>
          <p:cNvPr id="23" name="그림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7124019" y="2691596"/>
            <a:ext cx="669016" cy="669016"/>
          </a:xfrm>
          <a:prstGeom prst="rect">
            <a:avLst/>
          </a:prstGeom>
        </p:spPr>
      </p:pic>
      <p:sp>
        <p:nvSpPr>
          <p:cNvPr id="24" name="모서리가 둥근 직사각형 23"/>
          <p:cNvSpPr/>
          <p:nvPr/>
        </p:nvSpPr>
        <p:spPr>
          <a:xfrm>
            <a:off x="4498797" y="3559971"/>
            <a:ext cx="3653165" cy="447329"/>
          </a:xfrm>
          <a:prstGeom prst="roundRect">
            <a:avLst/>
          </a:prstGeom>
          <a:solidFill>
            <a:schemeClr val="tx1">
              <a:alpha val="9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fontAlgn="base">
              <a:spcBef>
                <a:spcPts val="500"/>
              </a:spcBef>
              <a:spcAft>
                <a:spcPts val="500"/>
              </a:spcAft>
            </a:pPr>
            <a:r>
              <a:rPr lang="ko-KR" altLang="en-US" sz="12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적용기간 전체에 적용 </a:t>
            </a:r>
            <a:r>
              <a:rPr lang="en-US" altLang="ko-KR" sz="12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or </a:t>
            </a:r>
            <a:r>
              <a:rPr lang="ko-KR" altLang="en-US" sz="1200" b="1" dirty="0" err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요일별</a:t>
            </a:r>
            <a:r>
              <a:rPr lang="ko-KR" altLang="en-US" sz="12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적용 중 선택 가능</a:t>
            </a:r>
            <a:endParaRPr lang="en-US" altLang="ko-KR" sz="1200" b="1" dirty="0" smtClean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724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0488" y="504449"/>
            <a:ext cx="9022545" cy="5765682"/>
          </a:xfrm>
          <a:prstGeom prst="rect">
            <a:avLst/>
          </a:prstGeom>
        </p:spPr>
      </p:pic>
      <p:graphicFrame>
        <p:nvGraphicFramePr>
          <p:cNvPr id="20" name="개체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3675736"/>
              </p:ext>
            </p:extLst>
          </p:nvPr>
        </p:nvGraphicFramePr>
        <p:xfrm>
          <a:off x="1573325" y="788238"/>
          <a:ext cx="9019708" cy="4636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425" name="Image" r:id="rId4" imgW="16241040" imgH="8202960" progId="Photoshop.Image.13">
                  <p:embed/>
                </p:oleObj>
              </mc:Choice>
              <mc:Fallback>
                <p:oleObj name="Image" r:id="rId4" imgW="16241040" imgH="8202960" progId="Photoshop.Image.13">
                  <p:embed/>
                  <p:pic>
                    <p:nvPicPr>
                      <p:cNvPr id="20" name="개체 1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73325" y="788238"/>
                        <a:ext cx="9019708" cy="4636910"/>
                      </a:xfrm>
                      <a:prstGeom prst="rect">
                        <a:avLst/>
                      </a:prstGeom>
                      <a:ln>
                        <a:solidFill>
                          <a:srgbClr val="A7A7A8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6"/>
          <a:srcRect l="420" r="-1"/>
          <a:stretch/>
        </p:blipFill>
        <p:spPr>
          <a:xfrm>
            <a:off x="2709949" y="995362"/>
            <a:ext cx="6800763" cy="4867275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22" name="그림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8193937" y="2325657"/>
            <a:ext cx="669016" cy="669016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609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0488" y="504449"/>
            <a:ext cx="9022545" cy="5765682"/>
          </a:xfrm>
          <a:prstGeom prst="rect">
            <a:avLst/>
          </a:prstGeom>
        </p:spPr>
      </p:pic>
      <p:graphicFrame>
        <p:nvGraphicFramePr>
          <p:cNvPr id="20" name="개체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9625105"/>
              </p:ext>
            </p:extLst>
          </p:nvPr>
        </p:nvGraphicFramePr>
        <p:xfrm>
          <a:off x="1573325" y="788238"/>
          <a:ext cx="9019708" cy="4636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449" name="Image" r:id="rId4" imgW="16241040" imgH="8202960" progId="Photoshop.Image.13">
                  <p:embed/>
                </p:oleObj>
              </mc:Choice>
              <mc:Fallback>
                <p:oleObj name="Image" r:id="rId4" imgW="16241040" imgH="8202960" progId="Photoshop.Image.13">
                  <p:embed/>
                  <p:pic>
                    <p:nvPicPr>
                      <p:cNvPr id="20" name="개체 1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73325" y="788238"/>
                        <a:ext cx="9019708" cy="4636910"/>
                      </a:xfrm>
                      <a:prstGeom prst="rect">
                        <a:avLst/>
                      </a:prstGeom>
                      <a:ln>
                        <a:solidFill>
                          <a:srgbClr val="A7A7A8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6"/>
          <a:srcRect t="794"/>
          <a:stretch/>
        </p:blipFill>
        <p:spPr>
          <a:xfrm>
            <a:off x="2747962" y="1066800"/>
            <a:ext cx="6696075" cy="4762500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22" name="그림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3178130" y="3052781"/>
            <a:ext cx="669016" cy="669016"/>
          </a:xfrm>
          <a:prstGeom prst="rect">
            <a:avLst/>
          </a:prstGeom>
        </p:spPr>
      </p:pic>
      <p:sp>
        <p:nvSpPr>
          <p:cNvPr id="17" name="모서리가 둥근 직사각형 16"/>
          <p:cNvSpPr/>
          <p:nvPr/>
        </p:nvSpPr>
        <p:spPr>
          <a:xfrm>
            <a:off x="4618685" y="3418433"/>
            <a:ext cx="3175419" cy="447329"/>
          </a:xfrm>
          <a:prstGeom prst="roundRect">
            <a:avLst/>
          </a:prstGeom>
          <a:solidFill>
            <a:schemeClr val="tx1">
              <a:alpha val="9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fontAlgn="base">
              <a:spcBef>
                <a:spcPts val="500"/>
              </a:spcBef>
              <a:spcAft>
                <a:spcPts val="500"/>
              </a:spcAft>
            </a:pPr>
            <a:r>
              <a:rPr lang="ko-KR" altLang="en-US" sz="12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적용하고자 하는 </a:t>
            </a:r>
            <a:r>
              <a:rPr lang="ko-KR" altLang="en-US" sz="1200" b="1" dirty="0" err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시작일자와</a:t>
            </a:r>
            <a:r>
              <a:rPr lang="ko-KR" altLang="en-US" sz="12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200" b="1" dirty="0" err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종료일자</a:t>
            </a:r>
            <a:r>
              <a:rPr lang="ko-KR" altLang="en-US" sz="12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선택</a:t>
            </a:r>
            <a:endParaRPr lang="en-US" altLang="ko-KR" sz="1200" b="1" dirty="0" smtClean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871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0488" y="504449"/>
            <a:ext cx="9022545" cy="5765682"/>
          </a:xfrm>
          <a:prstGeom prst="rect">
            <a:avLst/>
          </a:prstGeom>
        </p:spPr>
      </p:pic>
      <p:graphicFrame>
        <p:nvGraphicFramePr>
          <p:cNvPr id="20" name="개체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7246894"/>
              </p:ext>
            </p:extLst>
          </p:nvPr>
        </p:nvGraphicFramePr>
        <p:xfrm>
          <a:off x="1573325" y="788238"/>
          <a:ext cx="9019708" cy="4636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473" name="Image" r:id="rId4" imgW="16241040" imgH="8202960" progId="Photoshop.Image.13">
                  <p:embed/>
                </p:oleObj>
              </mc:Choice>
              <mc:Fallback>
                <p:oleObj name="Image" r:id="rId4" imgW="16241040" imgH="8202960" progId="Photoshop.Image.13">
                  <p:embed/>
                  <p:pic>
                    <p:nvPicPr>
                      <p:cNvPr id="20" name="개체 1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73325" y="788238"/>
                        <a:ext cx="9019708" cy="4636910"/>
                      </a:xfrm>
                      <a:prstGeom prst="rect">
                        <a:avLst/>
                      </a:prstGeom>
                      <a:ln>
                        <a:solidFill>
                          <a:srgbClr val="A7A7A8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그림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43200" y="1028700"/>
            <a:ext cx="6705600" cy="4800600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22" name="그림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8174090" y="4048444"/>
            <a:ext cx="669016" cy="669016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837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0488" y="504449"/>
            <a:ext cx="9022545" cy="5765682"/>
          </a:xfrm>
          <a:prstGeom prst="rect">
            <a:avLst/>
          </a:prstGeom>
        </p:spPr>
      </p:pic>
      <p:graphicFrame>
        <p:nvGraphicFramePr>
          <p:cNvPr id="20" name="개체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2786883"/>
              </p:ext>
            </p:extLst>
          </p:nvPr>
        </p:nvGraphicFramePr>
        <p:xfrm>
          <a:off x="1573325" y="788238"/>
          <a:ext cx="9019708" cy="4636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497" name="Image" r:id="rId4" imgW="16241040" imgH="8202960" progId="Photoshop.Image.13">
                  <p:embed/>
                </p:oleObj>
              </mc:Choice>
              <mc:Fallback>
                <p:oleObj name="Image" r:id="rId4" imgW="16241040" imgH="8202960" progId="Photoshop.Image.13">
                  <p:embed/>
                  <p:pic>
                    <p:nvPicPr>
                      <p:cNvPr id="20" name="개체 1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73325" y="788238"/>
                        <a:ext cx="9019708" cy="4636910"/>
                      </a:xfrm>
                      <a:prstGeom prst="rect">
                        <a:avLst/>
                      </a:prstGeom>
                      <a:ln>
                        <a:solidFill>
                          <a:srgbClr val="A7A7A8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6"/>
          <a:srcRect r="505"/>
          <a:stretch/>
        </p:blipFill>
        <p:spPr>
          <a:xfrm>
            <a:off x="2743200" y="1033462"/>
            <a:ext cx="6671733" cy="4791075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22" name="그림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3630095" y="4505644"/>
            <a:ext cx="669016" cy="669016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229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8566785" y="83820"/>
            <a:ext cx="396240" cy="1600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8664692" y="176395"/>
            <a:ext cx="669016" cy="669016"/>
          </a:xfrm>
          <a:prstGeom prst="rect">
            <a:avLst/>
          </a:prstGeom>
        </p:spPr>
      </p:pic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12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7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8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9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0" name="그림 19"/>
          <p:cNvPicPr>
            <a:picLocks noChangeAspect="1"/>
          </p:cNvPicPr>
          <p:nvPr/>
        </p:nvPicPr>
        <p:blipFill rotWithShape="1">
          <a:blip r:embed="rId3"/>
          <a:srcRect l="21713" t="24685" r="23518" b="8718"/>
          <a:stretch/>
        </p:blipFill>
        <p:spPr>
          <a:xfrm>
            <a:off x="1574175" y="510903"/>
            <a:ext cx="9018858" cy="5763761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8653893" y="5257377"/>
            <a:ext cx="878943" cy="87361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2" name="그림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4877" y="5411096"/>
            <a:ext cx="669016" cy="669016"/>
          </a:xfrm>
          <a:prstGeom prst="rect">
            <a:avLst/>
          </a:prstGeom>
        </p:spPr>
      </p:pic>
      <p:pic>
        <p:nvPicPr>
          <p:cNvPr id="23" name="그림 22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773198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0488" y="504449"/>
            <a:ext cx="9022545" cy="5765682"/>
          </a:xfrm>
          <a:prstGeom prst="rect">
            <a:avLst/>
          </a:prstGeom>
        </p:spPr>
      </p:pic>
      <p:graphicFrame>
        <p:nvGraphicFramePr>
          <p:cNvPr id="20" name="개체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6421209"/>
              </p:ext>
            </p:extLst>
          </p:nvPr>
        </p:nvGraphicFramePr>
        <p:xfrm>
          <a:off x="1573325" y="788238"/>
          <a:ext cx="9019708" cy="4636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521" name="Image" r:id="rId4" imgW="16241040" imgH="8202960" progId="Photoshop.Image.13">
                  <p:embed/>
                </p:oleObj>
              </mc:Choice>
              <mc:Fallback>
                <p:oleObj name="Image" r:id="rId4" imgW="16241040" imgH="8202960" progId="Photoshop.Image.13">
                  <p:embed/>
                  <p:pic>
                    <p:nvPicPr>
                      <p:cNvPr id="20" name="개체 1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73325" y="788238"/>
                        <a:ext cx="9019708" cy="4636910"/>
                      </a:xfrm>
                      <a:prstGeom prst="rect">
                        <a:avLst/>
                      </a:prstGeom>
                      <a:ln>
                        <a:solidFill>
                          <a:srgbClr val="A7A7A8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" name="그림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47962" y="1033462"/>
            <a:ext cx="6666971" cy="4791075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22" name="그림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8168228" y="3499310"/>
            <a:ext cx="669016" cy="669016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752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0488" y="504449"/>
            <a:ext cx="9022545" cy="5765682"/>
          </a:xfrm>
          <a:prstGeom prst="rect">
            <a:avLst/>
          </a:prstGeom>
        </p:spPr>
      </p:pic>
      <p:graphicFrame>
        <p:nvGraphicFramePr>
          <p:cNvPr id="20" name="개체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3441029"/>
              </p:ext>
            </p:extLst>
          </p:nvPr>
        </p:nvGraphicFramePr>
        <p:xfrm>
          <a:off x="1573325" y="788238"/>
          <a:ext cx="9019708" cy="4636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45" name="Image" r:id="rId4" imgW="16241040" imgH="8202960" progId="Photoshop.Image.13">
                  <p:embed/>
                </p:oleObj>
              </mc:Choice>
              <mc:Fallback>
                <p:oleObj name="Image" r:id="rId4" imgW="16241040" imgH="8202960" progId="Photoshop.Image.13">
                  <p:embed/>
                  <p:pic>
                    <p:nvPicPr>
                      <p:cNvPr id="20" name="개체 1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73325" y="788238"/>
                        <a:ext cx="9019708" cy="4636910"/>
                      </a:xfrm>
                      <a:prstGeom prst="rect">
                        <a:avLst/>
                      </a:prstGeom>
                      <a:ln>
                        <a:solidFill>
                          <a:srgbClr val="A7A7A8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그림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43200" y="1033462"/>
            <a:ext cx="6705600" cy="4791075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22" name="그림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3550725" y="4547981"/>
            <a:ext cx="669016" cy="669016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82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0488" y="504449"/>
            <a:ext cx="9022545" cy="5765682"/>
          </a:xfrm>
          <a:prstGeom prst="rect">
            <a:avLst/>
          </a:prstGeom>
        </p:spPr>
      </p:pic>
      <p:graphicFrame>
        <p:nvGraphicFramePr>
          <p:cNvPr id="20" name="개체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1024774"/>
              </p:ext>
            </p:extLst>
          </p:nvPr>
        </p:nvGraphicFramePr>
        <p:xfrm>
          <a:off x="1573325" y="788238"/>
          <a:ext cx="9019708" cy="4636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569" name="Image" r:id="rId4" imgW="16241040" imgH="8202960" progId="Photoshop.Image.13">
                  <p:embed/>
                </p:oleObj>
              </mc:Choice>
              <mc:Fallback>
                <p:oleObj name="Image" r:id="rId4" imgW="16241040" imgH="8202960" progId="Photoshop.Image.13">
                  <p:embed/>
                  <p:pic>
                    <p:nvPicPr>
                      <p:cNvPr id="20" name="개체 1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73325" y="788238"/>
                        <a:ext cx="9019708" cy="4636910"/>
                      </a:xfrm>
                      <a:prstGeom prst="rect">
                        <a:avLst/>
                      </a:prstGeom>
                      <a:ln>
                        <a:solidFill>
                          <a:srgbClr val="A7A7A8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6"/>
          <a:srcRect t="715" b="890"/>
          <a:stretch/>
        </p:blipFill>
        <p:spPr>
          <a:xfrm>
            <a:off x="2747962" y="1058332"/>
            <a:ext cx="6696075" cy="4732867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22" name="그림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5858203" y="5356097"/>
            <a:ext cx="669016" cy="669016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744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21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2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3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solidFill>
                <a:srgbClr val="B4B4B5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5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4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5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6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7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8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grpSp>
        <p:nvGrpSpPr>
          <p:cNvPr id="4" name="그룹 3"/>
          <p:cNvGrpSpPr/>
          <p:nvPr/>
        </p:nvGrpSpPr>
        <p:grpSpPr>
          <a:xfrm>
            <a:off x="1588580" y="279679"/>
            <a:ext cx="9029127" cy="6001017"/>
            <a:chOff x="1750850" y="217282"/>
            <a:chExt cx="8810123" cy="5887019"/>
          </a:xfrm>
        </p:grpSpPr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solidFill>
                <a:srgbClr val="B4B4B5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5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7" t="-106" r="1824" b="11033"/>
          <a:stretch/>
        </p:blipFill>
        <p:spPr>
          <a:xfrm>
            <a:off x="1524000" y="497941"/>
            <a:ext cx="9104769" cy="5788559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1524000" y="499182"/>
            <a:ext cx="9102760" cy="5781513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3476008" y="2340888"/>
            <a:ext cx="417714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5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학습일지 </a:t>
            </a:r>
            <a:r>
              <a:rPr lang="ko-KR" altLang="en-US" sz="5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등록</a:t>
            </a:r>
            <a:endParaRPr lang="id-ID" altLang="ko-KR" sz="5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990575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직사각형 52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1383209" y="1110439"/>
            <a:ext cx="9889193" cy="369331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세부탭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4" name="직사각형 5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149775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MY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서비스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대리인 로그인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785643" y="1110439"/>
            <a:ext cx="588646" cy="369331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순서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149774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188506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일학습병행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188505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2272368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학습관리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2272367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2659675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학습월차관리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2659674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304698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OJT 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관리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304697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5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342900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학습일지 등록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342851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6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4" name="직사각형 4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3817842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HRD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담당자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기업현장교사 선택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5" name="직사각형 44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3817361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7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2" name="직사각형 51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4210353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훈련결과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등록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수정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5" name="직사각형 54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4209872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6" name="직사각형 55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459514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정규 </a:t>
            </a:r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훈련결과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훈련시간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성취도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7" name="직사각형 56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459465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9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8" name="직사각형 57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5362653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학습의견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작성 및 저장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9" name="직사각형 5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5362172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11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62" name="직사각형 61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5744031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저장 및 신청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63" name="직사각형 62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5743550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12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701485AD-4265-4012-BB84-E2DC0841A0A6}"/>
              </a:ext>
            </a:extLst>
          </p:cNvPr>
          <p:cNvSpPr/>
          <p:nvPr/>
        </p:nvSpPr>
        <p:spPr>
          <a:xfrm>
            <a:off x="-1" y="331235"/>
            <a:ext cx="5382884" cy="38173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학습일지 등록 흐름도</a:t>
            </a:r>
            <a:endParaRPr lang="ko-KR" altLang="en-US" sz="2000" dirty="0">
              <a:latin typeface="HY견고딕" panose="02030600000101010101" pitchFamily="18" charset="-127"/>
              <a:ea typeface="HY견고딕" panose="02030600000101010101" pitchFamily="18" charset="-127"/>
              <a:cs typeface="함초롬바탕" panose="02030604000101010101" pitchFamily="18" charset="-127"/>
            </a:endParaRPr>
          </a:p>
        </p:txBody>
      </p:sp>
      <p:pic>
        <p:nvPicPr>
          <p:cNvPr id="27" name="그림 2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sp>
        <p:nvSpPr>
          <p:cNvPr id="28" name="직사각형 27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4979137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기업현장교사 및 </a:t>
            </a:r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훈련강사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의견 등록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수정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4978656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10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22793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pic>
        <p:nvPicPr>
          <p:cNvPr id="27" name="그림 26"/>
          <p:cNvPicPr>
            <a:picLocks noChangeAspect="1"/>
          </p:cNvPicPr>
          <p:nvPr/>
        </p:nvPicPr>
        <p:blipFill rotWithShape="1">
          <a:blip r:embed="rId2"/>
          <a:srcRect l="13166" t="13275" r="23479" b="12401"/>
          <a:stretch/>
        </p:blipFill>
        <p:spPr>
          <a:xfrm>
            <a:off x="1563906" y="504449"/>
            <a:ext cx="9029127" cy="5765683"/>
          </a:xfrm>
          <a:prstGeom prst="rect">
            <a:avLst/>
          </a:prstGeom>
        </p:spPr>
      </p:pic>
      <p:sp>
        <p:nvSpPr>
          <p:cNvPr id="28" name="직사각형 27"/>
          <p:cNvSpPr/>
          <p:nvPr/>
        </p:nvSpPr>
        <p:spPr>
          <a:xfrm>
            <a:off x="7829707" y="514309"/>
            <a:ext cx="396240" cy="1600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7927614" y="606884"/>
            <a:ext cx="669016" cy="669016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920993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graphicFrame>
        <p:nvGraphicFramePr>
          <p:cNvPr id="2" name="개체 1"/>
          <p:cNvGraphicFramePr>
            <a:graphicFrameLocks noChangeAspect="1"/>
          </p:cNvGraphicFramePr>
          <p:nvPr/>
        </p:nvGraphicFramePr>
        <p:xfrm>
          <a:off x="1563906" y="504450"/>
          <a:ext cx="9029127" cy="57656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233" name="Image" r:id="rId4" imgW="12063240" imgH="7682400" progId="Photoshop.Image.13">
                  <p:embed/>
                </p:oleObj>
              </mc:Choice>
              <mc:Fallback>
                <p:oleObj name="Image" r:id="rId4" imgW="12063240" imgH="7682400" progId="Photoshop.Image.13">
                  <p:embed/>
                  <p:pic>
                    <p:nvPicPr>
                      <p:cNvPr id="2" name="개체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63906" y="504450"/>
                        <a:ext cx="9029127" cy="57656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직사각형 21"/>
          <p:cNvSpPr/>
          <p:nvPr/>
        </p:nvSpPr>
        <p:spPr>
          <a:xfrm>
            <a:off x="7688993" y="529388"/>
            <a:ext cx="475386" cy="18778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7801013" y="641407"/>
            <a:ext cx="669016" cy="66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428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l="1092" r="4587" b="9847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1877791" y="2499142"/>
            <a:ext cx="669016" cy="669016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525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l="1092" r="4587" b="9847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1906366" y="4623217"/>
            <a:ext cx="669016" cy="669016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l="1092" r="4587" b="9847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9875452" y="3094491"/>
            <a:ext cx="669016" cy="669016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26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8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2"/>
          <a:srcRect l="20972" t="21824" r="21944" b="12052"/>
          <a:stretch/>
        </p:blipFill>
        <p:spPr>
          <a:xfrm>
            <a:off x="1563907" y="504450"/>
            <a:ext cx="9029126" cy="5765682"/>
          </a:xfrm>
          <a:prstGeom prst="rect">
            <a:avLst/>
          </a:prstGeom>
        </p:spPr>
      </p:pic>
      <p:pic>
        <p:nvPicPr>
          <p:cNvPr id="21" name="그림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3980988" y="1929415"/>
            <a:ext cx="669016" cy="669016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000537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l="1092" r="4587" b="9847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6924" y="914400"/>
            <a:ext cx="6871975" cy="4693488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034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l="1092" r="4587" b="9847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6923" y="914400"/>
            <a:ext cx="6871975" cy="4693488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18" name="그림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5087196" y="2229108"/>
            <a:ext cx="669016" cy="669016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980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3"/>
          <a:srcRect l="1092" r="4587" b="9847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pic>
        <p:nvPicPr>
          <p:cNvPr id="20" name="그림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76923" y="914400"/>
            <a:ext cx="6871975" cy="4693488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21" name="그림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5901314" y="4300247"/>
            <a:ext cx="669016" cy="669016"/>
          </a:xfrm>
          <a:prstGeom prst="rect">
            <a:avLst/>
          </a:prstGeom>
        </p:spPr>
      </p:pic>
      <p:graphicFrame>
        <p:nvGraphicFramePr>
          <p:cNvPr id="17" name="개체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1631621"/>
              </p:ext>
            </p:extLst>
          </p:nvPr>
        </p:nvGraphicFramePr>
        <p:xfrm>
          <a:off x="4506204" y="2220225"/>
          <a:ext cx="3931628" cy="14413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672" name="Image" r:id="rId6" imgW="5231520" imgH="1917360" progId="Photoshop.Image.13">
                  <p:embed/>
                </p:oleObj>
              </mc:Choice>
              <mc:Fallback>
                <p:oleObj name="Image" r:id="rId6" imgW="5231520" imgH="1917360" progId="Photoshop.Image.13">
                  <p:embed/>
                  <p:pic>
                    <p:nvPicPr>
                      <p:cNvPr id="20" name="개체 1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506204" y="2220225"/>
                        <a:ext cx="3931628" cy="1441398"/>
                      </a:xfrm>
                      <a:prstGeom prst="rect">
                        <a:avLst/>
                      </a:prstGeom>
                      <a:ln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모서리가 둥근 직사각형 18"/>
          <p:cNvSpPr/>
          <p:nvPr/>
        </p:nvSpPr>
        <p:spPr>
          <a:xfrm>
            <a:off x="5065367" y="3661623"/>
            <a:ext cx="2933700" cy="447329"/>
          </a:xfrm>
          <a:prstGeom prst="roundRect">
            <a:avLst/>
          </a:prstGeom>
          <a:solidFill>
            <a:schemeClr val="tx1">
              <a:alpha val="9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ts val="500"/>
              </a:spcBef>
              <a:spcAft>
                <a:spcPts val="500"/>
              </a:spcAft>
            </a:pPr>
            <a:r>
              <a:rPr lang="ko-KR" altLang="en-US" sz="1200" dirty="0">
                <a:latin typeface="HY견고딕" panose="02030600000101010101" pitchFamily="18" charset="-127"/>
                <a:ea typeface="HY견고딕" panose="02030600000101010101" pitchFamily="18" charset="-127"/>
              </a:rPr>
              <a:t>실제 훈련한 월의 월차를 선택하지 않고</a:t>
            </a:r>
            <a:r>
              <a:rPr lang="en-US" altLang="ko-KR" sz="1200" dirty="0">
                <a:latin typeface="HY견고딕" panose="02030600000101010101" pitchFamily="18" charset="-127"/>
                <a:ea typeface="HY견고딕" panose="02030600000101010101" pitchFamily="18" charset="-127"/>
              </a:rPr>
              <a:t>,</a:t>
            </a:r>
            <a:r>
              <a:rPr lang="ko-KR" altLang="en-US" sz="1200" dirty="0">
                <a:latin typeface="HY견고딕" panose="02030600000101010101" pitchFamily="18" charset="-127"/>
                <a:ea typeface="HY견고딕" panose="02030600000101010101" pitchFamily="18" charset="-127"/>
              </a:rPr>
              <a:t> 이후의 </a:t>
            </a:r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월차 클릭한 경우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680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l="1092" r="4587" b="9847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pic>
        <p:nvPicPr>
          <p:cNvPr id="20" name="그림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6923" y="914400"/>
            <a:ext cx="6871975" cy="4693488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21" name="그림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5935819" y="5157973"/>
            <a:ext cx="669016" cy="669016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25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0488" y="504449"/>
            <a:ext cx="9022545" cy="5765682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4"/>
          <a:srcRect l="642" t="1961" r="1536" b="1961"/>
          <a:stretch/>
        </p:blipFill>
        <p:spPr>
          <a:xfrm>
            <a:off x="2667158" y="774393"/>
            <a:ext cx="7505542" cy="5144527"/>
          </a:xfrm>
          <a:prstGeom prst="rect">
            <a:avLst/>
          </a:prstGeom>
          <a:ln>
            <a:solidFill>
              <a:srgbClr val="A1A2A4"/>
            </a:solidFill>
          </a:ln>
        </p:spPr>
      </p:pic>
      <p:graphicFrame>
        <p:nvGraphicFramePr>
          <p:cNvPr id="2" name="개체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0750352"/>
              </p:ext>
            </p:extLst>
          </p:nvPr>
        </p:nvGraphicFramePr>
        <p:xfrm>
          <a:off x="2827624" y="928537"/>
          <a:ext cx="6939605" cy="49175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002" name="Image" r:id="rId5" imgW="7758720" imgH="5498280" progId="Photoshop.Image.13">
                  <p:embed/>
                </p:oleObj>
              </mc:Choice>
              <mc:Fallback>
                <p:oleObj name="Image" r:id="rId5" imgW="7758720" imgH="549828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827624" y="928537"/>
                        <a:ext cx="6939605" cy="4917506"/>
                      </a:xfrm>
                      <a:prstGeom prst="rect">
                        <a:avLst/>
                      </a:prstGeom>
                      <a:ln>
                        <a:solidFill>
                          <a:srgbClr val="A1A2A4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그림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4943662" y="3244659"/>
            <a:ext cx="669016" cy="669016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650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0488" y="504449"/>
            <a:ext cx="9022545" cy="5765682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4"/>
          <a:srcRect l="642" t="1961" r="1536" b="1961"/>
          <a:stretch/>
        </p:blipFill>
        <p:spPr>
          <a:xfrm>
            <a:off x="2667158" y="774393"/>
            <a:ext cx="7505542" cy="5144527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graphicFrame>
        <p:nvGraphicFramePr>
          <p:cNvPr id="20" name="개체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9979717"/>
              </p:ext>
            </p:extLst>
          </p:nvPr>
        </p:nvGraphicFramePr>
        <p:xfrm>
          <a:off x="2882350" y="1001414"/>
          <a:ext cx="6939605" cy="49175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2479" name="Image" r:id="rId6" imgW="7758720" imgH="5498280" progId="Photoshop.Image.13">
                  <p:embed/>
                </p:oleObj>
              </mc:Choice>
              <mc:Fallback>
                <p:oleObj name="Image" r:id="rId6" imgW="7758720" imgH="5498280" progId="Photoshop.Image.13">
                  <p:embed/>
                  <p:pic>
                    <p:nvPicPr>
                      <p:cNvPr id="2" name="개체 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882350" y="1001414"/>
                        <a:ext cx="6939605" cy="4917506"/>
                      </a:xfrm>
                      <a:prstGeom prst="rect">
                        <a:avLst/>
                      </a:prstGeom>
                      <a:ln>
                        <a:solidFill>
                          <a:srgbClr val="A1A2A4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직사각형 22"/>
          <p:cNvSpPr/>
          <p:nvPr/>
        </p:nvSpPr>
        <p:spPr>
          <a:xfrm>
            <a:off x="4496878" y="3265213"/>
            <a:ext cx="590550" cy="127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홍길동</a:t>
            </a:r>
            <a:endParaRPr lang="ko-KR" altLang="en-US" sz="10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38722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0488" y="504449"/>
            <a:ext cx="9022545" cy="5765682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3"/>
          <a:srcRect l="642" t="1961" r="1536" b="1961"/>
          <a:stretch/>
        </p:blipFill>
        <p:spPr>
          <a:xfrm>
            <a:off x="2667158" y="774393"/>
            <a:ext cx="7505542" cy="5144527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5883" y="955168"/>
            <a:ext cx="6811753" cy="4864244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20" name="그림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8799207" y="3704890"/>
            <a:ext cx="669016" cy="669016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873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0488" y="504449"/>
            <a:ext cx="9022545" cy="5765682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3"/>
          <a:srcRect l="642" t="1961" r="1536" b="1961"/>
          <a:stretch/>
        </p:blipFill>
        <p:spPr>
          <a:xfrm>
            <a:off x="2667158" y="774393"/>
            <a:ext cx="7505542" cy="5144527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0191" y="1072343"/>
            <a:ext cx="6591618" cy="4713314"/>
          </a:xfrm>
          <a:prstGeom prst="rect">
            <a:avLst/>
          </a:prstGeom>
          <a:ln>
            <a:solidFill>
              <a:srgbClr val="A1A2A4"/>
            </a:solidFill>
          </a:ln>
        </p:spPr>
      </p:pic>
      <p:sp>
        <p:nvSpPr>
          <p:cNvPr id="21" name="모서리가 둥근 직사각형 20"/>
          <p:cNvSpPr/>
          <p:nvPr/>
        </p:nvSpPr>
        <p:spPr>
          <a:xfrm>
            <a:off x="6464691" y="5368360"/>
            <a:ext cx="2933700" cy="447329"/>
          </a:xfrm>
          <a:prstGeom prst="roundRect">
            <a:avLst/>
          </a:prstGeom>
          <a:solidFill>
            <a:schemeClr val="tx1">
              <a:alpha val="9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fontAlgn="base">
              <a:spcBef>
                <a:spcPts val="500"/>
              </a:spcBef>
              <a:spcAft>
                <a:spcPts val="500"/>
              </a:spcAft>
            </a:pPr>
            <a:r>
              <a:rPr lang="ko-KR" altLang="en-US" sz="12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학습근로자별 월간 실제 훈련시간 입력</a:t>
            </a:r>
            <a:endParaRPr lang="en-US" altLang="ko-KR" sz="1200" b="1" dirty="0" smtClean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20" name="그림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5901255" y="5218173"/>
            <a:ext cx="669016" cy="669016"/>
          </a:xfrm>
          <a:prstGeom prst="rect">
            <a:avLst/>
          </a:prstGeom>
        </p:spPr>
      </p:pic>
      <p:pic>
        <p:nvPicPr>
          <p:cNvPr id="22" name="그림 21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858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0488" y="504449"/>
            <a:ext cx="9022545" cy="5765682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3"/>
          <a:srcRect l="642" t="1961" r="1536" b="1961"/>
          <a:stretch/>
        </p:blipFill>
        <p:spPr>
          <a:xfrm>
            <a:off x="2667158" y="774393"/>
            <a:ext cx="7505542" cy="5144527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4819" y="1147157"/>
            <a:ext cx="6382362" cy="4563686"/>
          </a:xfrm>
          <a:prstGeom prst="rect">
            <a:avLst/>
          </a:prstGeom>
          <a:ln>
            <a:solidFill>
              <a:srgbClr val="A1A2A4"/>
            </a:solidFill>
          </a:ln>
        </p:spPr>
      </p:pic>
      <p:sp>
        <p:nvSpPr>
          <p:cNvPr id="17" name="모서리가 둥근 직사각형 16"/>
          <p:cNvSpPr/>
          <p:nvPr/>
        </p:nvSpPr>
        <p:spPr>
          <a:xfrm>
            <a:off x="6958891" y="5211094"/>
            <a:ext cx="1659440" cy="447329"/>
          </a:xfrm>
          <a:prstGeom prst="roundRect">
            <a:avLst/>
          </a:prstGeom>
          <a:solidFill>
            <a:schemeClr val="tx1">
              <a:alpha val="9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fontAlgn="base">
              <a:spcBef>
                <a:spcPts val="500"/>
              </a:spcBef>
              <a:spcAft>
                <a:spcPts val="500"/>
              </a:spcAft>
            </a:pPr>
            <a:r>
              <a:rPr lang="ko-KR" altLang="en-US" sz="12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성취도 </a:t>
            </a:r>
            <a:r>
              <a:rPr lang="en-US" altLang="ko-KR" sz="12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1~5</a:t>
            </a:r>
            <a:r>
              <a:rPr lang="ko-KR" altLang="en-US" sz="12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선택 가능</a:t>
            </a:r>
            <a:endParaRPr lang="en-US" altLang="ko-KR" sz="1200" b="1" dirty="0" smtClean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21" name="그림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6524499" y="5146606"/>
            <a:ext cx="669016" cy="669016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010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0488" y="504449"/>
            <a:ext cx="9022545" cy="5765682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3"/>
          <a:srcRect l="642" t="1961" r="1536" b="1961"/>
          <a:stretch/>
        </p:blipFill>
        <p:spPr>
          <a:xfrm>
            <a:off x="2667158" y="774393"/>
            <a:ext cx="7505542" cy="5144527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4819" y="1147157"/>
            <a:ext cx="6382362" cy="4563686"/>
          </a:xfrm>
          <a:prstGeom prst="rect">
            <a:avLst/>
          </a:prstGeom>
          <a:ln>
            <a:solidFill>
              <a:srgbClr val="A1A2A4"/>
            </a:solidFill>
          </a:ln>
        </p:spPr>
      </p:pic>
      <p:sp>
        <p:nvSpPr>
          <p:cNvPr id="2" name="직사각형 1"/>
          <p:cNvSpPr/>
          <p:nvPr/>
        </p:nvSpPr>
        <p:spPr>
          <a:xfrm>
            <a:off x="6560754" y="4999977"/>
            <a:ext cx="115253" cy="175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5</a:t>
            </a:r>
            <a:endParaRPr lang="ko-KR" altLang="en-US" sz="11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569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8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2"/>
          <a:srcRect l="20972" t="21824" r="21944" b="12052"/>
          <a:stretch/>
        </p:blipFill>
        <p:spPr>
          <a:xfrm>
            <a:off x="1563907" y="504450"/>
            <a:ext cx="9029126" cy="5765682"/>
          </a:xfrm>
          <a:prstGeom prst="rect">
            <a:avLst/>
          </a:prstGeom>
        </p:spPr>
      </p:pic>
      <p:sp>
        <p:nvSpPr>
          <p:cNvPr id="18" name="직사각형 17"/>
          <p:cNvSpPr/>
          <p:nvPr/>
        </p:nvSpPr>
        <p:spPr>
          <a:xfrm>
            <a:off x="4330725" y="3565851"/>
            <a:ext cx="935866" cy="231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홍길동</a:t>
            </a:r>
            <a:endParaRPr lang="ko-KR" altLang="en-US" sz="16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4373597" y="4379404"/>
            <a:ext cx="1657717" cy="231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12345678910</a:t>
            </a:r>
            <a:endParaRPr lang="ko-KR" altLang="en-US" sz="16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21" name="그림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5985047" y="6028975"/>
            <a:ext cx="669016" cy="669016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171818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0488" y="504449"/>
            <a:ext cx="9022545" cy="5765682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3"/>
          <a:srcRect l="642" t="1961" r="1536" b="1961"/>
          <a:stretch/>
        </p:blipFill>
        <p:spPr>
          <a:xfrm>
            <a:off x="2667158" y="774393"/>
            <a:ext cx="7505542" cy="5144527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4"/>
          <a:srcRect r="547"/>
          <a:stretch/>
        </p:blipFill>
        <p:spPr>
          <a:xfrm>
            <a:off x="2960420" y="1197033"/>
            <a:ext cx="6236846" cy="4463934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23" name="그림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5933288" y="5302150"/>
            <a:ext cx="669016" cy="669016"/>
          </a:xfrm>
          <a:prstGeom prst="rect">
            <a:avLst/>
          </a:prstGeom>
        </p:spPr>
      </p:pic>
      <p:sp>
        <p:nvSpPr>
          <p:cNvPr id="25" name="직사각형 24"/>
          <p:cNvSpPr/>
          <p:nvPr/>
        </p:nvSpPr>
        <p:spPr>
          <a:xfrm>
            <a:off x="5901996" y="2410661"/>
            <a:ext cx="253536" cy="244433"/>
          </a:xfrm>
          <a:prstGeom prst="rect">
            <a:avLst/>
          </a:prstGeom>
          <a:solidFill>
            <a:schemeClr val="bg1"/>
          </a:solidFill>
          <a:ln>
            <a:solidFill>
              <a:srgbClr val="DCDC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직사각형 25"/>
          <p:cNvSpPr/>
          <p:nvPr/>
        </p:nvSpPr>
        <p:spPr>
          <a:xfrm>
            <a:off x="5901996" y="3224439"/>
            <a:ext cx="253536" cy="244433"/>
          </a:xfrm>
          <a:prstGeom prst="rect">
            <a:avLst/>
          </a:prstGeom>
          <a:solidFill>
            <a:schemeClr val="bg1"/>
          </a:solidFill>
          <a:ln>
            <a:solidFill>
              <a:srgbClr val="DCDC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직사각형 26"/>
          <p:cNvSpPr/>
          <p:nvPr/>
        </p:nvSpPr>
        <p:spPr>
          <a:xfrm>
            <a:off x="5897204" y="4038217"/>
            <a:ext cx="253536" cy="244433"/>
          </a:xfrm>
          <a:prstGeom prst="rect">
            <a:avLst/>
          </a:prstGeom>
          <a:solidFill>
            <a:schemeClr val="bg1"/>
          </a:solidFill>
          <a:ln>
            <a:solidFill>
              <a:srgbClr val="DCDC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직사각형 27"/>
          <p:cNvSpPr/>
          <p:nvPr/>
        </p:nvSpPr>
        <p:spPr>
          <a:xfrm>
            <a:off x="6426219" y="2404743"/>
            <a:ext cx="396855" cy="244433"/>
          </a:xfrm>
          <a:prstGeom prst="rect">
            <a:avLst/>
          </a:prstGeom>
          <a:solidFill>
            <a:schemeClr val="bg1"/>
          </a:solidFill>
          <a:ln>
            <a:solidFill>
              <a:srgbClr val="DCDC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/>
          <p:cNvSpPr/>
          <p:nvPr/>
        </p:nvSpPr>
        <p:spPr>
          <a:xfrm>
            <a:off x="6442093" y="3224438"/>
            <a:ext cx="396855" cy="244433"/>
          </a:xfrm>
          <a:prstGeom prst="rect">
            <a:avLst/>
          </a:prstGeom>
          <a:solidFill>
            <a:schemeClr val="bg1"/>
          </a:solidFill>
          <a:ln>
            <a:solidFill>
              <a:srgbClr val="DCDC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직사각형 29"/>
          <p:cNvSpPr/>
          <p:nvPr/>
        </p:nvSpPr>
        <p:spPr>
          <a:xfrm>
            <a:off x="6440029" y="4035698"/>
            <a:ext cx="396855" cy="244433"/>
          </a:xfrm>
          <a:prstGeom prst="rect">
            <a:avLst/>
          </a:prstGeom>
          <a:solidFill>
            <a:schemeClr val="bg1"/>
          </a:solidFill>
          <a:ln>
            <a:solidFill>
              <a:srgbClr val="DCDC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/>
          <p:cNvSpPr/>
          <p:nvPr/>
        </p:nvSpPr>
        <p:spPr>
          <a:xfrm>
            <a:off x="5935684" y="2439566"/>
            <a:ext cx="183807" cy="177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</a:t>
            </a:r>
            <a:endParaRPr lang="ko-KR" altLang="en-US" sz="11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5935684" y="3261208"/>
            <a:ext cx="183807" cy="177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</a:t>
            </a:r>
            <a:endParaRPr lang="ko-KR" altLang="en-US" sz="11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5920118" y="4073975"/>
            <a:ext cx="183807" cy="177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</a:t>
            </a:r>
            <a:endParaRPr lang="ko-KR" altLang="en-US" sz="11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6485636" y="2439565"/>
            <a:ext cx="278656" cy="1775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5</a:t>
            </a:r>
            <a:endParaRPr lang="ko-KR" altLang="en-US" sz="11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6485636" y="3264233"/>
            <a:ext cx="278656" cy="1775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5</a:t>
            </a:r>
            <a:endParaRPr lang="ko-KR" altLang="en-US" sz="11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6485636" y="4073018"/>
            <a:ext cx="278656" cy="1775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5</a:t>
            </a:r>
            <a:endParaRPr lang="ko-KR" altLang="en-US" sz="11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31" name="그림 30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31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0488" y="504449"/>
            <a:ext cx="9022545" cy="5765682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3"/>
          <a:srcRect l="642" t="1961" r="1536" b="1961"/>
          <a:stretch/>
        </p:blipFill>
        <p:spPr>
          <a:xfrm>
            <a:off x="2667158" y="774393"/>
            <a:ext cx="7505542" cy="5144527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9850" y="933450"/>
            <a:ext cx="6972300" cy="4991100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23" name="그림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7251500" y="2278269"/>
            <a:ext cx="669016" cy="669016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2639783" y="2924355"/>
            <a:ext cx="6942367" cy="29945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17" name="표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5539061"/>
              </p:ext>
            </p:extLst>
          </p:nvPr>
        </p:nvGraphicFramePr>
        <p:xfrm>
          <a:off x="3316933" y="3760728"/>
          <a:ext cx="5801703" cy="10989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6437">
                  <a:extLst>
                    <a:ext uri="{9D8B030D-6E8A-4147-A177-3AD203B41FA5}">
                      <a16:colId xmlns:a16="http://schemas.microsoft.com/office/drawing/2014/main" val="413318002"/>
                    </a:ext>
                  </a:extLst>
                </a:gridCol>
                <a:gridCol w="2195855">
                  <a:extLst>
                    <a:ext uri="{9D8B030D-6E8A-4147-A177-3AD203B41FA5}">
                      <a16:colId xmlns:a16="http://schemas.microsoft.com/office/drawing/2014/main" val="2496874658"/>
                    </a:ext>
                  </a:extLst>
                </a:gridCol>
                <a:gridCol w="2799411">
                  <a:extLst>
                    <a:ext uri="{9D8B030D-6E8A-4147-A177-3AD203B41FA5}">
                      <a16:colId xmlns:a16="http://schemas.microsoft.com/office/drawing/2014/main" val="2492244135"/>
                    </a:ext>
                  </a:extLst>
                </a:gridCol>
              </a:tblGrid>
              <a:tr h="36630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No</a:t>
                      </a:r>
                      <a:endParaRPr lang="ko-KR" altLang="en-US" sz="1600" b="1" dirty="0">
                        <a:solidFill>
                          <a:schemeClr val="tx1"/>
                        </a:solidFill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8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1" dirty="0" smtClean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제출서류</a:t>
                      </a:r>
                      <a:endParaRPr lang="ko-KR" altLang="en-US" sz="1600" b="1" dirty="0">
                        <a:solidFill>
                          <a:schemeClr val="tx1"/>
                        </a:solidFill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8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1" dirty="0" err="1" smtClean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행정간소화</a:t>
                      </a:r>
                      <a:r>
                        <a:rPr lang="ko-KR" altLang="en-US" sz="1600" b="1" dirty="0" smtClean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이후 제출서류</a:t>
                      </a:r>
                      <a:endParaRPr lang="ko-KR" altLang="en-US" sz="1600" b="1" dirty="0">
                        <a:solidFill>
                          <a:schemeClr val="tx1"/>
                        </a:solidFill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0130984"/>
                  </a:ext>
                </a:extLst>
              </a:tr>
              <a:tr h="36630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1</a:t>
                      </a:r>
                      <a:endParaRPr lang="ko-KR" altLang="en-US" sz="1600" b="1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1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학습일지</a:t>
                      </a:r>
                      <a:endParaRPr lang="ko-KR" altLang="en-US" sz="1600" b="1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8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HRD-Net</a:t>
                      </a:r>
                      <a:r>
                        <a:rPr lang="en-US" altLang="ko-KR" sz="1600" b="1" baseline="0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</a:t>
                      </a:r>
                      <a:r>
                        <a:rPr lang="ko-KR" altLang="en-US" sz="1600" b="1" baseline="0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입력</a:t>
                      </a:r>
                      <a:endParaRPr lang="en-US" altLang="ko-KR" sz="1600" b="1" baseline="0" dirty="0" smtClean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  <a:p>
                      <a:pPr algn="ctr" latinLnBrk="1"/>
                      <a:r>
                        <a:rPr lang="en-US" altLang="ko-KR" sz="1600" b="1" baseline="0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(</a:t>
                      </a:r>
                      <a:r>
                        <a:rPr lang="ko-KR" altLang="en-US" sz="1600" b="1" baseline="0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전산화 완료</a:t>
                      </a:r>
                      <a:r>
                        <a:rPr lang="en-US" altLang="ko-KR" sz="1600" b="1" baseline="0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)</a:t>
                      </a:r>
                      <a:endParaRPr lang="ko-KR" altLang="en-US" sz="1600" b="1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587886"/>
                  </a:ext>
                </a:extLst>
              </a:tr>
              <a:tr h="36630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2</a:t>
                      </a:r>
                      <a:endParaRPr lang="ko-KR" altLang="en-US" sz="1600" b="1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1" dirty="0" err="1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학습활동서</a:t>
                      </a:r>
                      <a:endParaRPr lang="ko-KR" altLang="en-US" sz="1600" b="1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8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HY중고딕" panose="02030600000101010101" pitchFamily="18" charset="-127"/>
                        <a:ea typeface="HY중고딕" panose="02030600000101010101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  <a:alpha val="9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2252770"/>
                  </a:ext>
                </a:extLst>
              </a:tr>
            </a:tbl>
          </a:graphicData>
        </a:graphic>
      </p:graphicFrame>
      <p:sp>
        <p:nvSpPr>
          <p:cNvPr id="20" name="모서리가 둥근 직사각형 19"/>
          <p:cNvSpPr/>
          <p:nvPr/>
        </p:nvSpPr>
        <p:spPr>
          <a:xfrm>
            <a:off x="4060284" y="3148313"/>
            <a:ext cx="4486453" cy="4851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&lt;</a:t>
            </a:r>
            <a:r>
              <a:rPr lang="ko-KR" altLang="en-US" sz="2000" b="1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학습일지 </a:t>
            </a:r>
            <a:r>
              <a:rPr lang="ko-KR" altLang="en-US" sz="2000" b="1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관련자료 첨부 </a:t>
            </a:r>
            <a:r>
              <a:rPr lang="ko-KR" altLang="en-US" sz="2000" b="1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파일</a:t>
            </a:r>
            <a:r>
              <a:rPr lang="en-US" altLang="ko-KR" sz="2000" b="1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&gt;</a:t>
            </a:r>
            <a:endParaRPr lang="en-US" altLang="ko-KR" sz="2000" b="1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1" name="모서리가 둥근 직사각형 20"/>
          <p:cNvSpPr/>
          <p:nvPr/>
        </p:nvSpPr>
        <p:spPr>
          <a:xfrm>
            <a:off x="3485695" y="4858440"/>
            <a:ext cx="5635630" cy="34796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ko-KR" sz="14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※ 기업현장교사 의견을 </a:t>
            </a:r>
            <a:r>
              <a:rPr lang="en-US" altLang="ko-KR" sz="14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HRD</a:t>
            </a:r>
            <a:r>
              <a:rPr lang="ko-KR" altLang="en-US" sz="14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담당자가 작성할 경우</a:t>
            </a:r>
            <a:r>
              <a:rPr lang="en-US" altLang="ko-KR" sz="14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14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증빙자료 첨부</a:t>
            </a:r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83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0488" y="504449"/>
            <a:ext cx="9022545" cy="5765682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3"/>
          <a:srcRect l="642" t="1961" r="1536" b="1961"/>
          <a:stretch/>
        </p:blipFill>
        <p:spPr>
          <a:xfrm>
            <a:off x="2667158" y="774393"/>
            <a:ext cx="7505542" cy="5144527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9850" y="933450"/>
            <a:ext cx="6972300" cy="4991100"/>
          </a:xfrm>
          <a:prstGeom prst="rect">
            <a:avLst/>
          </a:prstGeom>
          <a:ln>
            <a:solidFill>
              <a:srgbClr val="A1A2A4"/>
            </a:solidFill>
          </a:ln>
        </p:spPr>
      </p:pic>
      <p:grpSp>
        <p:nvGrpSpPr>
          <p:cNvPr id="21" name="그룹 20"/>
          <p:cNvGrpSpPr/>
          <p:nvPr/>
        </p:nvGrpSpPr>
        <p:grpSpPr>
          <a:xfrm>
            <a:off x="4216261" y="1543050"/>
            <a:ext cx="5967060" cy="4718390"/>
            <a:chOff x="5073511" y="2343150"/>
            <a:chExt cx="5967060" cy="4718390"/>
          </a:xfrm>
        </p:grpSpPr>
        <p:pic>
          <p:nvPicPr>
            <p:cNvPr id="22" name="그림 21"/>
            <p:cNvPicPr>
              <a:picLocks noChangeAspect="1"/>
            </p:cNvPicPr>
            <p:nvPr/>
          </p:nvPicPr>
          <p:blipFill rotWithShape="1">
            <a:blip r:embed="rId5"/>
            <a:srcRect r="949"/>
            <a:stretch/>
          </p:blipFill>
          <p:spPr>
            <a:xfrm>
              <a:off x="5073511" y="2343150"/>
              <a:ext cx="5967060" cy="4252912"/>
            </a:xfrm>
            <a:prstGeom prst="rect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</p:pic>
        <p:sp>
          <p:nvSpPr>
            <p:cNvPr id="24" name="직사각형 23"/>
            <p:cNvSpPr/>
            <p:nvPr/>
          </p:nvSpPr>
          <p:spPr>
            <a:xfrm>
              <a:off x="6651959" y="3560864"/>
              <a:ext cx="3606466" cy="42936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직사각형 24"/>
            <p:cNvSpPr/>
            <p:nvPr/>
          </p:nvSpPr>
          <p:spPr>
            <a:xfrm>
              <a:off x="6651959" y="3560864"/>
              <a:ext cx="3557460" cy="228600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50" u="sng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20</a:t>
              </a:r>
              <a:r>
                <a:rPr lang="ko-KR" altLang="en-US" sz="1050" u="sng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년 </a:t>
              </a:r>
              <a:r>
                <a:rPr lang="en-US" altLang="ko-KR" sz="1050" u="sng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11</a:t>
              </a:r>
              <a:r>
                <a:rPr lang="ko-KR" altLang="en-US" sz="1050" u="sng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월 </a:t>
              </a:r>
              <a:r>
                <a:rPr lang="ko-KR" altLang="en-US" sz="1050" u="sng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과제물</a:t>
              </a:r>
              <a:r>
                <a:rPr lang="en-US" altLang="ko-KR" sz="1050" u="sng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/</a:t>
              </a:r>
              <a:r>
                <a:rPr lang="ko-KR" altLang="en-US" sz="1050" u="sng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특이사항 등</a:t>
              </a:r>
              <a:r>
                <a:rPr lang="en-US" altLang="ko-KR" sz="1050" u="sng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_OO</a:t>
              </a:r>
              <a:r>
                <a:rPr lang="ko-KR" altLang="en-US" sz="1050" u="sng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기업</a:t>
              </a:r>
              <a:r>
                <a:rPr lang="en-US" altLang="ko-KR" sz="1050" u="sng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_</a:t>
              </a:r>
              <a:r>
                <a:rPr lang="ko-KR" altLang="en-US" sz="1050" u="sng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증빙서류</a:t>
              </a:r>
              <a:r>
                <a:rPr lang="en-US" altLang="ko-KR" sz="1050" u="sng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.</a:t>
              </a:r>
              <a:r>
                <a:rPr lang="en-US" altLang="ko-KR" sz="1050" u="sng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pdf</a:t>
              </a:r>
              <a:endParaRPr lang="ko-KR" altLang="en-US" sz="1050" u="sng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9384967" y="6299554"/>
              <a:ext cx="512055" cy="144986"/>
            </a:xfrm>
            <a:prstGeom prst="rect">
              <a:avLst/>
            </a:prstGeom>
            <a:solidFill>
              <a:srgbClr val="E1E1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00" dirty="0" smtClean="0">
                  <a:solidFill>
                    <a:schemeClr val="tx1"/>
                  </a:solidFill>
                </a:rPr>
                <a:t>첨부</a:t>
              </a:r>
              <a:endParaRPr lang="ko-KR" altLang="en-US" sz="1100" dirty="0">
                <a:solidFill>
                  <a:schemeClr val="tx1"/>
                </a:solidFill>
              </a:endParaRPr>
            </a:p>
          </p:txBody>
        </p:sp>
        <p:pic>
          <p:nvPicPr>
            <p:cNvPr id="27" name="그림 2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4656948">
              <a:off x="9487462" y="6392524"/>
              <a:ext cx="669016" cy="669016"/>
            </a:xfrm>
            <a:prstGeom prst="rect">
              <a:avLst/>
            </a:prstGeom>
          </p:spPr>
        </p:pic>
      </p:grpSp>
      <p:pic>
        <p:nvPicPr>
          <p:cNvPr id="20" name="그림 19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929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그룹 3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3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4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4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4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4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4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4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4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0488" y="504449"/>
            <a:ext cx="9022545" cy="5765682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3"/>
          <a:srcRect l="642" t="1961" r="1536" b="1961"/>
          <a:stretch/>
        </p:blipFill>
        <p:spPr>
          <a:xfrm>
            <a:off x="2667158" y="774393"/>
            <a:ext cx="7505542" cy="5144527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9850" y="933450"/>
            <a:ext cx="6972300" cy="4991100"/>
          </a:xfrm>
          <a:prstGeom prst="rect">
            <a:avLst/>
          </a:prstGeom>
          <a:ln>
            <a:solidFill>
              <a:srgbClr val="A1A2A4"/>
            </a:solidFill>
          </a:ln>
        </p:spPr>
      </p:pic>
      <p:sp>
        <p:nvSpPr>
          <p:cNvPr id="32" name="직사각형 31"/>
          <p:cNvSpPr/>
          <p:nvPr/>
        </p:nvSpPr>
        <p:spPr>
          <a:xfrm>
            <a:off x="5818910" y="1943100"/>
            <a:ext cx="1535432" cy="1259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4236346" y="1919559"/>
            <a:ext cx="271853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u="sng" dirty="0"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20</a:t>
            </a:r>
            <a:r>
              <a:rPr lang="ko-KR" altLang="en-US" sz="800" u="sng" dirty="0"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년 </a:t>
            </a:r>
            <a:r>
              <a:rPr lang="en-US" altLang="ko-KR" sz="800" u="sng" dirty="0" smtClean="0"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11</a:t>
            </a:r>
            <a:r>
              <a:rPr lang="ko-KR" altLang="en-US" sz="800" u="sng" dirty="0" smtClean="0"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월 </a:t>
            </a:r>
            <a:r>
              <a:rPr lang="ko-KR" altLang="en-US" sz="800" u="sng" dirty="0"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과제물</a:t>
            </a:r>
            <a:r>
              <a:rPr lang="en-US" altLang="ko-KR" sz="800" u="sng" dirty="0"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</a:t>
            </a:r>
            <a:r>
              <a:rPr lang="ko-KR" altLang="en-US" sz="800" u="sng" dirty="0"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특이사항 등</a:t>
            </a:r>
            <a:r>
              <a:rPr lang="en-US" altLang="ko-KR" sz="800" u="sng" dirty="0"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_OO</a:t>
            </a:r>
            <a:r>
              <a:rPr lang="ko-KR" altLang="en-US" sz="800" u="sng" dirty="0"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기업</a:t>
            </a:r>
            <a:r>
              <a:rPr lang="en-US" altLang="ko-KR" sz="800" u="sng" dirty="0"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</a:t>
            </a:r>
            <a:r>
              <a:rPr lang="ko-KR" altLang="en-US" sz="800" u="sng" dirty="0"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증빙서류</a:t>
            </a:r>
            <a:r>
              <a:rPr lang="en-US" altLang="ko-KR" sz="800" u="sng" dirty="0"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.pdf</a:t>
            </a:r>
            <a:endParaRPr lang="ko-KR" altLang="en-US" sz="800" u="sng" dirty="0">
              <a:solidFill>
                <a:srgbClr val="0070C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pic>
        <p:nvPicPr>
          <p:cNvPr id="34" name="그림 3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7267326" y="3021117"/>
            <a:ext cx="669016" cy="66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790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그룹 22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24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5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6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7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8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9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30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31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0488" y="504449"/>
            <a:ext cx="9022545" cy="5765682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3"/>
          <a:srcRect l="642" t="1961" r="1536" b="1961"/>
          <a:stretch/>
        </p:blipFill>
        <p:spPr>
          <a:xfrm>
            <a:off x="2667158" y="774393"/>
            <a:ext cx="7505542" cy="5144527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9850" y="933450"/>
            <a:ext cx="6972300" cy="4991100"/>
          </a:xfrm>
          <a:prstGeom prst="rect">
            <a:avLst/>
          </a:prstGeom>
          <a:ln>
            <a:solidFill>
              <a:srgbClr val="A1A2A4"/>
            </a:solidFill>
          </a:ln>
        </p:spPr>
      </p:pic>
      <p:sp>
        <p:nvSpPr>
          <p:cNvPr id="32" name="직사각형 31"/>
          <p:cNvSpPr/>
          <p:nvPr/>
        </p:nvSpPr>
        <p:spPr>
          <a:xfrm>
            <a:off x="5777346" y="1943099"/>
            <a:ext cx="1576996" cy="188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4494189" y="1915969"/>
            <a:ext cx="271853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u="sng" dirty="0"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20</a:t>
            </a:r>
            <a:r>
              <a:rPr lang="ko-KR" altLang="en-US" sz="800" u="sng" dirty="0"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년 </a:t>
            </a:r>
            <a:r>
              <a:rPr lang="en-US" altLang="ko-KR" sz="800" u="sng" dirty="0" smtClean="0"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11</a:t>
            </a:r>
            <a:r>
              <a:rPr lang="ko-KR" altLang="en-US" sz="800" u="sng" dirty="0" smtClean="0"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월 </a:t>
            </a:r>
            <a:r>
              <a:rPr lang="ko-KR" altLang="en-US" sz="800" u="sng" dirty="0"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과제물</a:t>
            </a:r>
            <a:r>
              <a:rPr lang="en-US" altLang="ko-KR" sz="800" u="sng" dirty="0"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</a:t>
            </a:r>
            <a:r>
              <a:rPr lang="ko-KR" altLang="en-US" sz="800" u="sng" dirty="0"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특이사항 등</a:t>
            </a:r>
            <a:r>
              <a:rPr lang="en-US" altLang="ko-KR" sz="800" u="sng" dirty="0"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_OO</a:t>
            </a:r>
            <a:r>
              <a:rPr lang="ko-KR" altLang="en-US" sz="800" u="sng" dirty="0"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기업</a:t>
            </a:r>
            <a:r>
              <a:rPr lang="en-US" altLang="ko-KR" sz="800" u="sng" dirty="0"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</a:t>
            </a:r>
            <a:r>
              <a:rPr lang="ko-KR" altLang="en-US" sz="800" u="sng" dirty="0"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증빙서류</a:t>
            </a:r>
            <a:r>
              <a:rPr lang="en-US" altLang="ko-KR" sz="800" u="sng" dirty="0"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.pdf</a:t>
            </a:r>
            <a:endParaRPr lang="ko-KR" altLang="en-US" sz="800" u="sng" dirty="0">
              <a:solidFill>
                <a:srgbClr val="0070C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2191109" y="525218"/>
            <a:ext cx="7487729" cy="59618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9778" y="1266217"/>
            <a:ext cx="3585580" cy="5173290"/>
          </a:xfrm>
          <a:prstGeom prst="rect">
            <a:avLst/>
          </a:prstGeom>
          <a:noFill/>
          <a:ln w="38100">
            <a:solidFill>
              <a:srgbClr val="B4B4B5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8013" y="1266217"/>
            <a:ext cx="3583187" cy="5172820"/>
          </a:xfrm>
          <a:prstGeom prst="rect">
            <a:avLst/>
          </a:prstGeom>
          <a:noFill/>
          <a:ln w="38100">
            <a:solidFill>
              <a:srgbClr val="B4B4B5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2" name="모서리가 둥근 직사각형 21"/>
          <p:cNvSpPr/>
          <p:nvPr/>
        </p:nvSpPr>
        <p:spPr>
          <a:xfrm>
            <a:off x="3670848" y="575233"/>
            <a:ext cx="4939751" cy="614539"/>
          </a:xfrm>
          <a:prstGeom prst="round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&lt;</a:t>
            </a:r>
            <a:r>
              <a:rPr lang="ko-KR" altLang="en-US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세부평가계획 첨부서류</a:t>
            </a:r>
            <a:r>
              <a:rPr lang="en-US" altLang="ko-KR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&gt;</a:t>
            </a:r>
          </a:p>
          <a:p>
            <a:pPr algn="ctr"/>
            <a:r>
              <a:rPr lang="ko-KR" altLang="en-US" sz="1400" b="1" dirty="0" err="1" smtClean="0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능력단위별</a:t>
            </a:r>
            <a:r>
              <a:rPr lang="ko-KR" altLang="en-US" sz="1400" b="1" dirty="0" smtClean="0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400" b="1" dirty="0" err="1" smtClean="0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수행평가서</a:t>
            </a:r>
            <a:r>
              <a:rPr lang="ko-KR" altLang="en-US" sz="1400" b="1" dirty="0" smtClean="0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4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예시</a:t>
            </a:r>
            <a:endParaRPr lang="ko-KR" altLang="en-US" sz="1050" b="1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34" name="그림 33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288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그룹 28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30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31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34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35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36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37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38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39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0488" y="504449"/>
            <a:ext cx="9022545" cy="5765682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3"/>
          <a:srcRect l="642" t="1961" r="1536" b="1961"/>
          <a:stretch/>
        </p:blipFill>
        <p:spPr>
          <a:xfrm>
            <a:off x="2667158" y="774393"/>
            <a:ext cx="7505542" cy="5144527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9850" y="933450"/>
            <a:ext cx="6972300" cy="4991100"/>
          </a:xfrm>
          <a:prstGeom prst="rect">
            <a:avLst/>
          </a:prstGeom>
          <a:ln>
            <a:solidFill>
              <a:srgbClr val="A1A2A4"/>
            </a:solidFill>
          </a:ln>
        </p:spPr>
      </p:pic>
      <p:sp>
        <p:nvSpPr>
          <p:cNvPr id="32" name="직사각형 31"/>
          <p:cNvSpPr/>
          <p:nvPr/>
        </p:nvSpPr>
        <p:spPr>
          <a:xfrm>
            <a:off x="5777346" y="1943099"/>
            <a:ext cx="1576996" cy="188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4494189" y="1915969"/>
            <a:ext cx="271853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u="sng" dirty="0"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20</a:t>
            </a:r>
            <a:r>
              <a:rPr lang="ko-KR" altLang="en-US" sz="800" u="sng" dirty="0"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년 </a:t>
            </a:r>
            <a:r>
              <a:rPr lang="en-US" altLang="ko-KR" sz="800" u="sng" dirty="0" smtClean="0"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11</a:t>
            </a:r>
            <a:r>
              <a:rPr lang="ko-KR" altLang="en-US" sz="800" u="sng" dirty="0" smtClean="0"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월 </a:t>
            </a:r>
            <a:r>
              <a:rPr lang="ko-KR" altLang="en-US" sz="800" u="sng" dirty="0"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과제물</a:t>
            </a:r>
            <a:r>
              <a:rPr lang="en-US" altLang="ko-KR" sz="800" u="sng" dirty="0"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</a:t>
            </a:r>
            <a:r>
              <a:rPr lang="ko-KR" altLang="en-US" sz="800" u="sng" dirty="0"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특이사항 등</a:t>
            </a:r>
            <a:r>
              <a:rPr lang="en-US" altLang="ko-KR" sz="800" u="sng" dirty="0"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_OO</a:t>
            </a:r>
            <a:r>
              <a:rPr lang="ko-KR" altLang="en-US" sz="800" u="sng" dirty="0"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기업</a:t>
            </a:r>
            <a:r>
              <a:rPr lang="en-US" altLang="ko-KR" sz="800" u="sng" dirty="0"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</a:t>
            </a:r>
            <a:r>
              <a:rPr lang="ko-KR" altLang="en-US" sz="800" u="sng" dirty="0"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증빙서류</a:t>
            </a:r>
            <a:r>
              <a:rPr lang="en-US" altLang="ko-KR" sz="800" u="sng" dirty="0"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.pdf</a:t>
            </a:r>
            <a:endParaRPr lang="ko-KR" altLang="en-US" sz="800" u="sng" dirty="0">
              <a:solidFill>
                <a:srgbClr val="0070C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grpSp>
        <p:nvGrpSpPr>
          <p:cNvPr id="23" name="그룹 22"/>
          <p:cNvGrpSpPr/>
          <p:nvPr/>
        </p:nvGrpSpPr>
        <p:grpSpPr>
          <a:xfrm>
            <a:off x="4262948" y="1551741"/>
            <a:ext cx="5967060" cy="4718390"/>
            <a:chOff x="5073511" y="2343150"/>
            <a:chExt cx="5967060" cy="4718390"/>
          </a:xfrm>
        </p:grpSpPr>
        <p:pic>
          <p:nvPicPr>
            <p:cNvPr id="24" name="그림 23"/>
            <p:cNvPicPr>
              <a:picLocks noChangeAspect="1"/>
            </p:cNvPicPr>
            <p:nvPr/>
          </p:nvPicPr>
          <p:blipFill rotWithShape="1">
            <a:blip r:embed="rId5"/>
            <a:srcRect r="949"/>
            <a:stretch/>
          </p:blipFill>
          <p:spPr>
            <a:xfrm>
              <a:off x="5073511" y="2343150"/>
              <a:ext cx="5967060" cy="4252912"/>
            </a:xfrm>
            <a:prstGeom prst="rect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</p:pic>
        <p:sp>
          <p:nvSpPr>
            <p:cNvPr id="25" name="직사각형 24"/>
            <p:cNvSpPr/>
            <p:nvPr/>
          </p:nvSpPr>
          <p:spPr>
            <a:xfrm>
              <a:off x="6651959" y="3560864"/>
              <a:ext cx="3606466" cy="49854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6651959" y="3555234"/>
              <a:ext cx="2883504" cy="234230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50" u="sng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20</a:t>
              </a:r>
              <a:r>
                <a:rPr lang="ko-KR" altLang="en-US" sz="1050" u="sng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년 </a:t>
              </a:r>
              <a:r>
                <a:rPr lang="en-US" altLang="ko-KR" sz="1050" u="sng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11</a:t>
              </a:r>
              <a:r>
                <a:rPr lang="ko-KR" altLang="en-US" sz="1050" u="sng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월 </a:t>
              </a:r>
              <a:r>
                <a:rPr lang="en-US" altLang="ko-KR" sz="1050" u="sng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OO</a:t>
              </a:r>
              <a:r>
                <a:rPr lang="ko-KR" altLang="en-US" sz="1050" u="sng" dirty="0" err="1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능력단위별</a:t>
              </a:r>
              <a:r>
                <a:rPr lang="ko-KR" altLang="en-US" sz="1050" u="sng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ko-KR" altLang="en-US" sz="1050" u="sng" dirty="0" err="1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수행평가서</a:t>
              </a:r>
              <a:r>
                <a:rPr lang="en-US" altLang="ko-KR" sz="1050" u="sng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.pdf</a:t>
              </a:r>
              <a:endParaRPr lang="ko-KR" altLang="en-US" sz="1050" u="sng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9384967" y="6299554"/>
              <a:ext cx="512055" cy="144986"/>
            </a:xfrm>
            <a:prstGeom prst="rect">
              <a:avLst/>
            </a:prstGeom>
            <a:solidFill>
              <a:srgbClr val="E1E1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00" dirty="0" smtClean="0">
                  <a:solidFill>
                    <a:schemeClr val="tx1"/>
                  </a:solidFill>
                </a:rPr>
                <a:t>첨부</a:t>
              </a:r>
              <a:endParaRPr lang="ko-KR" altLang="en-US" sz="1100" dirty="0">
                <a:solidFill>
                  <a:schemeClr val="tx1"/>
                </a:solidFill>
              </a:endParaRPr>
            </a:p>
          </p:txBody>
        </p:sp>
        <p:pic>
          <p:nvPicPr>
            <p:cNvPr id="28" name="그림 2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4656948">
              <a:off x="9487462" y="6392524"/>
              <a:ext cx="669016" cy="669016"/>
            </a:xfrm>
            <a:prstGeom prst="rect">
              <a:avLst/>
            </a:prstGeom>
          </p:spPr>
        </p:pic>
      </p:grpSp>
      <p:pic>
        <p:nvPicPr>
          <p:cNvPr id="22" name="그림 21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733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그룹 29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31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34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35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36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37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38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39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40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0488" y="504449"/>
            <a:ext cx="9022545" cy="5765682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3"/>
          <a:srcRect l="642" t="1961" r="1536" b="1961"/>
          <a:stretch/>
        </p:blipFill>
        <p:spPr>
          <a:xfrm>
            <a:off x="2667158" y="774393"/>
            <a:ext cx="7505542" cy="5144527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9850" y="933450"/>
            <a:ext cx="6972300" cy="4991100"/>
          </a:xfrm>
          <a:prstGeom prst="rect">
            <a:avLst/>
          </a:prstGeom>
          <a:ln>
            <a:solidFill>
              <a:srgbClr val="A1A2A4"/>
            </a:solidFill>
          </a:ln>
        </p:spPr>
      </p:pic>
      <p:sp>
        <p:nvSpPr>
          <p:cNvPr id="32" name="직사각형 31"/>
          <p:cNvSpPr/>
          <p:nvPr/>
        </p:nvSpPr>
        <p:spPr>
          <a:xfrm>
            <a:off x="5777346" y="1943099"/>
            <a:ext cx="1576996" cy="188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4236346" y="1919559"/>
            <a:ext cx="271853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u="sng" dirty="0"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20</a:t>
            </a:r>
            <a:r>
              <a:rPr lang="ko-KR" altLang="en-US" sz="800" u="sng" dirty="0"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년 </a:t>
            </a:r>
            <a:r>
              <a:rPr lang="en-US" altLang="ko-KR" sz="800" u="sng" dirty="0" smtClean="0"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11</a:t>
            </a:r>
            <a:r>
              <a:rPr lang="ko-KR" altLang="en-US" sz="800" u="sng" dirty="0" smtClean="0"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월 </a:t>
            </a:r>
            <a:r>
              <a:rPr lang="ko-KR" altLang="en-US" sz="800" u="sng" dirty="0"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과제물</a:t>
            </a:r>
            <a:r>
              <a:rPr lang="en-US" altLang="ko-KR" sz="800" u="sng" dirty="0"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</a:t>
            </a:r>
            <a:r>
              <a:rPr lang="ko-KR" altLang="en-US" sz="800" u="sng" dirty="0"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특이사항 등</a:t>
            </a:r>
            <a:r>
              <a:rPr lang="en-US" altLang="ko-KR" sz="800" u="sng" dirty="0"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_OO</a:t>
            </a:r>
            <a:r>
              <a:rPr lang="ko-KR" altLang="en-US" sz="800" u="sng" dirty="0"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기업</a:t>
            </a:r>
            <a:r>
              <a:rPr lang="en-US" altLang="ko-KR" sz="800" u="sng" dirty="0"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</a:t>
            </a:r>
            <a:r>
              <a:rPr lang="ko-KR" altLang="en-US" sz="800" u="sng" dirty="0"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증빙서류</a:t>
            </a:r>
            <a:r>
              <a:rPr lang="en-US" altLang="ko-KR" sz="800" u="sng" dirty="0"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.pdf</a:t>
            </a:r>
            <a:endParaRPr lang="ko-KR" altLang="en-US" sz="800" u="sng" dirty="0">
              <a:solidFill>
                <a:srgbClr val="0070C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937799" y="2635949"/>
            <a:ext cx="1416543" cy="223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256794" y="2644134"/>
            <a:ext cx="271853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u="sng" dirty="0"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20</a:t>
            </a:r>
            <a:r>
              <a:rPr lang="ko-KR" altLang="en-US" sz="800" u="sng" dirty="0"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년 </a:t>
            </a:r>
            <a:r>
              <a:rPr lang="en-US" altLang="ko-KR" sz="800" u="sng" dirty="0" smtClean="0"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11</a:t>
            </a:r>
            <a:r>
              <a:rPr lang="ko-KR" altLang="en-US" sz="800" u="sng" dirty="0" smtClean="0"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월 </a:t>
            </a:r>
            <a:r>
              <a:rPr lang="en-US" altLang="ko-KR" sz="800" u="sng" dirty="0" smtClean="0"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OO</a:t>
            </a:r>
            <a:r>
              <a:rPr lang="ko-KR" altLang="en-US" sz="800" u="sng" dirty="0" err="1" smtClean="0"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능력단위별</a:t>
            </a:r>
            <a:r>
              <a:rPr lang="ko-KR" altLang="en-US" sz="800" u="sng" dirty="0" smtClean="0"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800" u="sng" dirty="0" err="1" smtClean="0"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수행평가서</a:t>
            </a:r>
            <a:r>
              <a:rPr lang="en-US" altLang="ko-KR" sz="800" u="sng" dirty="0" smtClean="0"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.pdf</a:t>
            </a:r>
            <a:endParaRPr lang="ko-KR" altLang="en-US" sz="800" u="sng" dirty="0">
              <a:solidFill>
                <a:srgbClr val="0070C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767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그룹 29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31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34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35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36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37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38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39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40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0488" y="504449"/>
            <a:ext cx="9022545" cy="5765682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3"/>
          <a:srcRect l="642" t="1961" r="1536" b="1961"/>
          <a:stretch/>
        </p:blipFill>
        <p:spPr>
          <a:xfrm>
            <a:off x="2667158" y="774393"/>
            <a:ext cx="7505542" cy="5144527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38412" y="885825"/>
            <a:ext cx="7115175" cy="5086350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20" name="그림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4602841" y="2330430"/>
            <a:ext cx="669016" cy="669016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396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그룹 29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31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34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35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36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37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38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39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40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0488" y="504449"/>
            <a:ext cx="9022545" cy="5765682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3"/>
          <a:srcRect l="642" t="1961" r="1536" b="1961"/>
          <a:stretch/>
        </p:blipFill>
        <p:spPr>
          <a:xfrm>
            <a:off x="2667158" y="774393"/>
            <a:ext cx="7505542" cy="5144527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38412" y="885825"/>
            <a:ext cx="7115175" cy="5086350"/>
          </a:xfrm>
          <a:prstGeom prst="rect">
            <a:avLst/>
          </a:prstGeom>
          <a:ln>
            <a:solidFill>
              <a:srgbClr val="A1A2A4"/>
            </a:solidFill>
          </a:ln>
        </p:spPr>
      </p:pic>
      <p:sp>
        <p:nvSpPr>
          <p:cNvPr id="2" name="직사각형 1"/>
          <p:cNvSpPr/>
          <p:nvPr/>
        </p:nvSpPr>
        <p:spPr>
          <a:xfrm>
            <a:off x="2667158" y="1293962"/>
            <a:ext cx="6727008" cy="23636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/>
        </p:nvSpPr>
        <p:spPr>
          <a:xfrm>
            <a:off x="3185303" y="1405971"/>
            <a:ext cx="6104121" cy="60489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&lt;</a:t>
            </a:r>
            <a:r>
              <a:rPr lang="ko-KR" altLang="en-US" sz="2000" b="1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기업현장교사 </a:t>
            </a:r>
            <a:r>
              <a:rPr lang="ko-KR" altLang="en-US" sz="2000" b="1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및 </a:t>
            </a:r>
            <a:r>
              <a:rPr lang="ko-KR" altLang="en-US" sz="2000" b="1" dirty="0" err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훈련강사</a:t>
            </a:r>
            <a:r>
              <a:rPr lang="ko-KR" altLang="en-US" sz="2000" b="1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의견 </a:t>
            </a:r>
            <a:r>
              <a:rPr lang="ko-KR" altLang="en-US" sz="2000" b="1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작성시 주의사항</a:t>
            </a:r>
            <a:r>
              <a:rPr lang="en-US" altLang="ko-KR" sz="2000" b="1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&gt;</a:t>
            </a:r>
            <a:endParaRPr lang="ko-KR" altLang="en-US" sz="2000" b="1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graphicFrame>
        <p:nvGraphicFramePr>
          <p:cNvPr id="16" name="표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2806560"/>
              </p:ext>
            </p:extLst>
          </p:nvPr>
        </p:nvGraphicFramePr>
        <p:xfrm>
          <a:off x="3226473" y="2010868"/>
          <a:ext cx="6021783" cy="1514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5095">
                  <a:extLst>
                    <a:ext uri="{9D8B030D-6E8A-4147-A177-3AD203B41FA5}">
                      <a16:colId xmlns:a16="http://schemas.microsoft.com/office/drawing/2014/main" val="413318002"/>
                    </a:ext>
                  </a:extLst>
                </a:gridCol>
                <a:gridCol w="2168193">
                  <a:extLst>
                    <a:ext uri="{9D8B030D-6E8A-4147-A177-3AD203B41FA5}">
                      <a16:colId xmlns:a16="http://schemas.microsoft.com/office/drawing/2014/main" val="4120071080"/>
                    </a:ext>
                  </a:extLst>
                </a:gridCol>
                <a:gridCol w="3228495">
                  <a:extLst>
                    <a:ext uri="{9D8B030D-6E8A-4147-A177-3AD203B41FA5}">
                      <a16:colId xmlns:a16="http://schemas.microsoft.com/office/drawing/2014/main" val="2492244135"/>
                    </a:ext>
                  </a:extLst>
                </a:gridCol>
              </a:tblGrid>
              <a:tr h="29757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구분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8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기간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8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기업현장교사 의견 작성 주의사항 </a:t>
                      </a:r>
                      <a:endParaRPr lang="ko-KR" altLang="en-US" sz="1100" dirty="0">
                        <a:solidFill>
                          <a:schemeClr val="tx1"/>
                        </a:solidFill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0130984"/>
                  </a:ext>
                </a:extLst>
              </a:tr>
              <a:tr h="40566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의견</a:t>
                      </a:r>
                      <a:r>
                        <a:rPr lang="en-US" altLang="ko-KR" sz="11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1</a:t>
                      </a:r>
                      <a:endParaRPr lang="ko-KR" altLang="en-US" sz="1100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2020.</a:t>
                      </a:r>
                      <a:r>
                        <a:rPr lang="en-US" altLang="ko-KR" sz="1100" baseline="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01. 01 ~ 2020. 01. 10.</a:t>
                      </a:r>
                      <a:endParaRPr lang="ko-KR" altLang="en-US" sz="1100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8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의견 </a:t>
                      </a:r>
                      <a:r>
                        <a:rPr lang="en-US" altLang="ko-KR" sz="11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1~3</a:t>
                      </a:r>
                      <a:r>
                        <a:rPr lang="ko-KR" altLang="en-US" sz="11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번 중 기간 내 </a:t>
                      </a:r>
                      <a:endParaRPr lang="en-US" altLang="ko-KR" sz="1100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  <a:p>
                      <a:pPr algn="ctr" latinLnBrk="1"/>
                      <a:r>
                        <a:rPr lang="ko-KR" altLang="en-US" sz="11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하루라도 훈련이 있는 경우 의견 입력</a:t>
                      </a:r>
                      <a:endParaRPr lang="en-US" altLang="ko-KR" sz="1100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  <a:p>
                      <a:pPr algn="ctr" latinLnBrk="1"/>
                      <a:r>
                        <a:rPr lang="en-US" altLang="ko-KR" sz="11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(</a:t>
                      </a:r>
                      <a:r>
                        <a:rPr lang="ko-KR" altLang="en-US" sz="11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월 최대 </a:t>
                      </a:r>
                      <a:r>
                        <a:rPr lang="en-US" altLang="ko-KR" sz="11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3</a:t>
                      </a:r>
                      <a:r>
                        <a:rPr lang="ko-KR" altLang="en-US" sz="11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회 기업현장교사 의견 작성</a:t>
                      </a:r>
                      <a:r>
                        <a:rPr lang="en-US" altLang="ko-KR" sz="1100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)</a:t>
                      </a:r>
                    </a:p>
                    <a:p>
                      <a:pPr algn="ctr" latinLnBrk="1"/>
                      <a:endParaRPr lang="en-US" altLang="ko-KR" sz="1100" dirty="0" smtClean="0">
                        <a:solidFill>
                          <a:srgbClr val="000000"/>
                        </a:solidFill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  <a:p>
                      <a:pPr algn="ctr" latinLnBrk="1"/>
                      <a:r>
                        <a:rPr lang="ko-KR" altLang="ko-KR" sz="1100" dirty="0" smtClean="0">
                          <a:solidFill>
                            <a:srgbClr val="FF0000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※</a:t>
                      </a:r>
                      <a:r>
                        <a:rPr lang="en-US" altLang="ko-KR" sz="1100" baseline="0" dirty="0" smtClean="0">
                          <a:solidFill>
                            <a:srgbClr val="FF0000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2020. 01. 02.</a:t>
                      </a:r>
                      <a:r>
                        <a:rPr lang="ko-KR" altLang="en-US" sz="1100" baseline="0" dirty="0" smtClean="0">
                          <a:solidFill>
                            <a:srgbClr val="FF0000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에만</a:t>
                      </a:r>
                      <a:r>
                        <a:rPr lang="en-US" altLang="ko-KR" sz="1100" baseline="0" dirty="0" smtClean="0">
                          <a:solidFill>
                            <a:srgbClr val="FF0000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</a:t>
                      </a:r>
                      <a:r>
                        <a:rPr lang="ko-KR" altLang="en-US" sz="1100" baseline="0" dirty="0" smtClean="0">
                          <a:solidFill>
                            <a:srgbClr val="FF0000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훈련이 있는 경우 </a:t>
                      </a:r>
                      <a:r>
                        <a:rPr lang="en-US" altLang="ko-KR" sz="1100" baseline="0" dirty="0" smtClean="0">
                          <a:solidFill>
                            <a:srgbClr val="FF0000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/>
                      </a:r>
                      <a:br>
                        <a:rPr lang="en-US" altLang="ko-KR" sz="1100" baseline="0" dirty="0" smtClean="0">
                          <a:solidFill>
                            <a:srgbClr val="FF0000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</a:br>
                      <a:r>
                        <a:rPr lang="ko-KR" altLang="en-US" sz="1100" baseline="0" dirty="0" smtClean="0">
                          <a:solidFill>
                            <a:srgbClr val="FF0000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의견</a:t>
                      </a:r>
                      <a:r>
                        <a:rPr lang="en-US" altLang="ko-KR" sz="1100" baseline="0" dirty="0" smtClean="0">
                          <a:solidFill>
                            <a:srgbClr val="FF0000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1</a:t>
                      </a:r>
                      <a:r>
                        <a:rPr lang="ko-KR" altLang="en-US" sz="1100" baseline="0" dirty="0" smtClean="0">
                          <a:solidFill>
                            <a:srgbClr val="FF0000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만 작성하고 의견</a:t>
                      </a:r>
                      <a:r>
                        <a:rPr lang="en-US" altLang="ko-KR" sz="1100" baseline="0" dirty="0" smtClean="0">
                          <a:solidFill>
                            <a:srgbClr val="FF0000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2, 3</a:t>
                      </a:r>
                      <a:r>
                        <a:rPr lang="ko-KR" altLang="en-US" sz="1100" baseline="0" dirty="0" smtClean="0">
                          <a:solidFill>
                            <a:srgbClr val="FF0000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훈련없음으로 작성</a:t>
                      </a:r>
                      <a:endParaRPr lang="ko-KR" altLang="en-US" sz="1100" dirty="0">
                        <a:solidFill>
                          <a:srgbClr val="FF0000"/>
                        </a:solidFill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587886"/>
                  </a:ext>
                </a:extLst>
              </a:tr>
              <a:tr h="40566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의견</a:t>
                      </a:r>
                      <a:r>
                        <a:rPr lang="en-US" altLang="ko-KR" sz="11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2</a:t>
                      </a:r>
                      <a:endParaRPr lang="ko-KR" altLang="en-US" sz="1100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2020. 01. 11 ~ 2020. 01. 20.</a:t>
                      </a:r>
                      <a:endParaRPr lang="ko-KR" altLang="en-US" sz="1100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8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latin typeface="1훈왼손잡이 Regular" panose="02020603020101020101" pitchFamily="18" charset="-127"/>
                        <a:ea typeface="1훈왼손잡이 Regular" panose="02020603020101020101" pitchFamily="18" charset="-12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2252770"/>
                  </a:ext>
                </a:extLst>
              </a:tr>
              <a:tr h="40566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의견</a:t>
                      </a:r>
                      <a:r>
                        <a:rPr lang="en-US" altLang="ko-KR" sz="11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3</a:t>
                      </a:r>
                      <a:endParaRPr lang="ko-KR" altLang="en-US" sz="1100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2020. 01. 21 ~ 2020. 01. 31.</a:t>
                      </a:r>
                      <a:endParaRPr lang="ko-KR" altLang="en-US" sz="1100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8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latin typeface="1훈왼손잡이 Regular" panose="02020603020101020101" pitchFamily="18" charset="-127"/>
                        <a:ea typeface="1훈왼손잡이 Regular" panose="02020603020101020101" pitchFamily="18" charset="-12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0468853"/>
                  </a:ext>
                </a:extLst>
              </a:tr>
            </a:tbl>
          </a:graphicData>
        </a:graphic>
      </p:graphicFrame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674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그룹 29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31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4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5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6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7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8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9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40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0488" y="504449"/>
            <a:ext cx="9022545" cy="5765682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4"/>
          <a:srcRect l="642" t="1961" r="1536" b="1961"/>
          <a:stretch/>
        </p:blipFill>
        <p:spPr>
          <a:xfrm>
            <a:off x="2667158" y="774393"/>
            <a:ext cx="7505542" cy="5144527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38412" y="885825"/>
            <a:ext cx="7115175" cy="5086350"/>
          </a:xfrm>
          <a:prstGeom prst="rect">
            <a:avLst/>
          </a:prstGeom>
          <a:ln>
            <a:solidFill>
              <a:srgbClr val="A1A2A4"/>
            </a:solidFill>
          </a:ln>
        </p:spPr>
      </p:pic>
      <p:graphicFrame>
        <p:nvGraphicFramePr>
          <p:cNvPr id="2" name="개체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3940372"/>
              </p:ext>
            </p:extLst>
          </p:nvPr>
        </p:nvGraphicFramePr>
        <p:xfrm>
          <a:off x="2766067" y="1058788"/>
          <a:ext cx="7307723" cy="50656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0909" name="Image" r:id="rId6" imgW="8279280" imgH="5739480" progId="Photoshop.Image.13">
                  <p:embed/>
                </p:oleObj>
              </mc:Choice>
              <mc:Fallback>
                <p:oleObj name="Image" r:id="rId6" imgW="8279280" imgH="5739480" progId="Photoshop.Image.13">
                  <p:embed/>
                  <p:pic>
                    <p:nvPicPr>
                      <p:cNvPr id="2" name="개체 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766067" y="1058788"/>
                        <a:ext cx="7307723" cy="5065661"/>
                      </a:xfrm>
                      <a:prstGeom prst="rect">
                        <a:avLst/>
                      </a:prstGeom>
                      <a:ln>
                        <a:solidFill>
                          <a:srgbClr val="D9D9D8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직사각형 3"/>
          <p:cNvSpPr/>
          <p:nvPr/>
        </p:nvSpPr>
        <p:spPr>
          <a:xfrm>
            <a:off x="2538412" y="719706"/>
            <a:ext cx="7634288" cy="44216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22" name="표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8796617"/>
              </p:ext>
            </p:extLst>
          </p:nvPr>
        </p:nvGraphicFramePr>
        <p:xfrm>
          <a:off x="3360100" y="1309138"/>
          <a:ext cx="5532034" cy="27033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2115">
                  <a:extLst>
                    <a:ext uri="{9D8B030D-6E8A-4147-A177-3AD203B41FA5}">
                      <a16:colId xmlns:a16="http://schemas.microsoft.com/office/drawing/2014/main" val="413318002"/>
                    </a:ext>
                  </a:extLst>
                </a:gridCol>
                <a:gridCol w="4279919">
                  <a:extLst>
                    <a:ext uri="{9D8B030D-6E8A-4147-A177-3AD203B41FA5}">
                      <a16:colId xmlns:a16="http://schemas.microsoft.com/office/drawing/2014/main" val="4120071080"/>
                    </a:ext>
                  </a:extLst>
                </a:gridCol>
              </a:tblGrid>
              <a:tr h="70324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예시</a:t>
                      </a:r>
                      <a:r>
                        <a:rPr lang="en-US" altLang="ko-KR" sz="1100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1</a:t>
                      </a:r>
                      <a:endParaRPr lang="ko-KR" altLang="en-US" sz="1100" dirty="0">
                        <a:solidFill>
                          <a:schemeClr val="tx1"/>
                        </a:solidFill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ko-KR" altLang="en-US" sz="1100" b="0" kern="0" spc="0" dirty="0">
                          <a:solidFill>
                            <a:schemeClr val="tx1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실제로 교육한 내용을 구체적으로 작성</a:t>
                      </a:r>
                    </a:p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kern="0" spc="0" dirty="0">
                          <a:solidFill>
                            <a:schemeClr val="tx1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- </a:t>
                      </a:r>
                      <a:r>
                        <a:rPr lang="ko-KR" altLang="en-US" sz="1100" b="0" kern="0" spc="0" dirty="0" err="1">
                          <a:solidFill>
                            <a:schemeClr val="tx1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능력단위명</a:t>
                      </a:r>
                      <a:r>
                        <a:rPr lang="en-US" altLang="ko-KR" sz="1100" b="0" kern="0" spc="0" dirty="0">
                          <a:solidFill>
                            <a:schemeClr val="tx1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: </a:t>
                      </a:r>
                      <a:r>
                        <a:rPr lang="ko-KR" altLang="en-US" sz="1100" b="0" kern="0" spc="0" dirty="0">
                          <a:solidFill>
                            <a:schemeClr val="tx1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전자부품 생산활동</a:t>
                      </a:r>
                    </a:p>
                    <a:p>
                      <a:pPr marL="135890" marR="0" indent="-13589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kern="0" spc="0" dirty="0">
                          <a:solidFill>
                            <a:schemeClr val="tx1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- </a:t>
                      </a:r>
                      <a:r>
                        <a:rPr lang="ko-KR" altLang="en-US" sz="1100" b="0" kern="0" spc="0" dirty="0">
                          <a:solidFill>
                            <a:schemeClr val="tx1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전자제품 생산에 필요한 표준을 설정하고 적용하기 위하여 생산지원 </a:t>
                      </a:r>
                      <a:r>
                        <a:rPr lang="ko-KR" altLang="en-US" sz="1100" b="0" kern="0" spc="0" dirty="0" err="1">
                          <a:solidFill>
                            <a:schemeClr val="tx1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업무표준</a:t>
                      </a:r>
                      <a:r>
                        <a:rPr lang="en-US" altLang="ko-KR" sz="1100" b="0" kern="0" spc="0" dirty="0">
                          <a:solidFill>
                            <a:schemeClr val="tx1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, </a:t>
                      </a:r>
                      <a:r>
                        <a:rPr lang="ko-KR" altLang="en-US" sz="1100" b="0" kern="0" spc="0" dirty="0" err="1">
                          <a:solidFill>
                            <a:schemeClr val="tx1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설비표준을</a:t>
                      </a:r>
                      <a:r>
                        <a:rPr lang="ko-KR" altLang="en-US" sz="1100" b="0" kern="0" spc="0" dirty="0">
                          <a:solidFill>
                            <a:schemeClr val="tx1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작성</a:t>
                      </a:r>
                      <a:r>
                        <a:rPr lang="en-US" altLang="ko-KR" sz="1100" b="0" kern="0" spc="0" dirty="0">
                          <a:solidFill>
                            <a:schemeClr val="tx1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·</a:t>
                      </a:r>
                      <a:r>
                        <a:rPr lang="ko-KR" altLang="en-US" sz="1100" b="0" kern="0" spc="0" dirty="0">
                          <a:solidFill>
                            <a:schemeClr val="tx1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관리할 수 있도록 교육함</a:t>
                      </a:r>
                    </a:p>
                    <a:p>
                      <a:pPr marL="135890" marR="0" indent="-13589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kern="0" spc="0" dirty="0">
                          <a:solidFill>
                            <a:schemeClr val="tx1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- </a:t>
                      </a:r>
                      <a:r>
                        <a:rPr lang="ko-KR" altLang="en-US" sz="1100" b="0" kern="0" spc="0" dirty="0">
                          <a:solidFill>
                            <a:schemeClr val="tx1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생산계획에 따라 전자제품을 생산하기 위하여 제조 준비</a:t>
                      </a:r>
                      <a:r>
                        <a:rPr lang="en-US" altLang="ko-KR" sz="1100" b="0" kern="0" spc="0" dirty="0">
                          <a:solidFill>
                            <a:schemeClr val="tx1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, </a:t>
                      </a:r>
                      <a:r>
                        <a:rPr lang="ko-KR" altLang="en-US" sz="1100" b="0" kern="0" spc="0" dirty="0">
                          <a:solidFill>
                            <a:schemeClr val="tx1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제품 조립</a:t>
                      </a:r>
                      <a:r>
                        <a:rPr lang="en-US" altLang="ko-KR" sz="1100" b="0" kern="0" spc="0" dirty="0">
                          <a:solidFill>
                            <a:schemeClr val="tx1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, </a:t>
                      </a:r>
                      <a:r>
                        <a:rPr lang="ko-KR" altLang="en-US" sz="1100" b="0" kern="0" spc="0" dirty="0" err="1">
                          <a:solidFill>
                            <a:schemeClr val="tx1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외관검사</a:t>
                      </a:r>
                      <a:r>
                        <a:rPr lang="en-US" altLang="ko-KR" sz="1100" b="0" kern="0" spc="0" dirty="0">
                          <a:solidFill>
                            <a:schemeClr val="tx1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, </a:t>
                      </a:r>
                      <a:r>
                        <a:rPr lang="ko-KR" altLang="en-US" sz="1100" b="0" kern="0" spc="0" dirty="0">
                          <a:solidFill>
                            <a:schemeClr val="tx1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기능 및 성능 검사</a:t>
                      </a:r>
                      <a:r>
                        <a:rPr lang="en-US" altLang="ko-KR" sz="1100" b="0" kern="0" spc="0" dirty="0">
                          <a:solidFill>
                            <a:schemeClr val="tx1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, </a:t>
                      </a:r>
                      <a:r>
                        <a:rPr lang="ko-KR" altLang="en-US" sz="1100" b="0" kern="0" spc="0" dirty="0" err="1">
                          <a:solidFill>
                            <a:schemeClr val="tx1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안전성검사</a:t>
                      </a:r>
                      <a:r>
                        <a:rPr lang="en-US" altLang="ko-KR" sz="1100" b="0" kern="0" spc="0" dirty="0">
                          <a:solidFill>
                            <a:schemeClr val="tx1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, </a:t>
                      </a:r>
                      <a:r>
                        <a:rPr lang="ko-KR" altLang="en-US" sz="1100" b="0" kern="0" spc="0" dirty="0">
                          <a:solidFill>
                            <a:schemeClr val="tx1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제조 효율성 향상 수행 및 </a:t>
                      </a:r>
                      <a:r>
                        <a:rPr lang="ko-KR" altLang="en-US" sz="1100" b="0" kern="0" spc="0" dirty="0" err="1">
                          <a:solidFill>
                            <a:schemeClr val="tx1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외주관리를</a:t>
                      </a:r>
                      <a:r>
                        <a:rPr lang="ko-KR" altLang="en-US" sz="1100" b="0" kern="0" spc="0" dirty="0">
                          <a:solidFill>
                            <a:schemeClr val="tx1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할 수 있도록 교육함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0130984"/>
                  </a:ext>
                </a:extLst>
              </a:tr>
              <a:tr h="77142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예시</a:t>
                      </a:r>
                      <a:r>
                        <a:rPr lang="en-US" altLang="ko-KR" sz="1100" b="1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2</a:t>
                      </a:r>
                      <a:endParaRPr lang="ko-KR" altLang="en-US" sz="1100" b="1" dirty="0">
                        <a:solidFill>
                          <a:schemeClr val="tx1"/>
                        </a:solidFill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ko-KR" altLang="en-US" sz="1100" b="0" kern="0" spc="0" dirty="0">
                          <a:solidFill>
                            <a:schemeClr val="tx1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실제로 교육한 내용과 상이하게 작성</a:t>
                      </a:r>
                    </a:p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kern="0" spc="0" dirty="0">
                          <a:solidFill>
                            <a:schemeClr val="tx1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- </a:t>
                      </a:r>
                      <a:r>
                        <a:rPr lang="ko-KR" altLang="en-US" sz="1100" b="0" kern="0" spc="0" dirty="0">
                          <a:solidFill>
                            <a:schemeClr val="tx1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작업집중도가 높고 배우려는 </a:t>
                      </a:r>
                      <a:r>
                        <a:rPr lang="ko-KR" altLang="en-US" sz="1100" b="0" kern="0" spc="0" dirty="0" err="1">
                          <a:solidFill>
                            <a:schemeClr val="tx1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의지강함</a:t>
                      </a:r>
                      <a:endParaRPr lang="ko-KR" altLang="en-US" sz="1100" b="0" kern="0" spc="0" dirty="0">
                        <a:solidFill>
                          <a:schemeClr val="tx1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2252770"/>
                  </a:ext>
                </a:extLst>
              </a:tr>
            </a:tbl>
          </a:graphicData>
        </a:graphic>
      </p:graphicFrame>
      <p:sp>
        <p:nvSpPr>
          <p:cNvPr id="21" name="모서리가 둥근 직사각형 20"/>
          <p:cNvSpPr/>
          <p:nvPr/>
        </p:nvSpPr>
        <p:spPr>
          <a:xfrm>
            <a:off x="4604958" y="839215"/>
            <a:ext cx="3042317" cy="41465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&lt;</a:t>
            </a:r>
            <a:r>
              <a:rPr lang="ko-KR" altLang="en-US" sz="2000" b="1" dirty="0" err="1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학습의견</a:t>
            </a:r>
            <a:r>
              <a:rPr lang="ko-KR" altLang="en-US" sz="2000" b="1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000" b="1" dirty="0" err="1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작성예시</a:t>
            </a:r>
            <a:r>
              <a:rPr lang="en-US" altLang="ko-KR" sz="2000" b="1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&gt;</a:t>
            </a:r>
            <a:endParaRPr lang="ko-KR" altLang="en-US" sz="2000" b="1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4" name="모서리가 둥근 직사각형 23"/>
          <p:cNvSpPr/>
          <p:nvPr/>
        </p:nvSpPr>
        <p:spPr>
          <a:xfrm>
            <a:off x="3354991" y="4123920"/>
            <a:ext cx="5537143" cy="79057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15570" indent="-115570" algn="just" fontAlgn="base">
              <a:spcBef>
                <a:spcPts val="500"/>
              </a:spcBef>
              <a:spcAft>
                <a:spcPts val="500"/>
              </a:spcAft>
            </a:pPr>
            <a:r>
              <a:rPr lang="en-US" altLang="ko-KR" sz="1400" b="1" kern="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[예시1]</a:t>
            </a:r>
            <a:r>
              <a:rPr lang="en-US" altLang="ko-KR" sz="1400" kern="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400" kern="0" dirty="0" err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실제</a:t>
            </a:r>
            <a:r>
              <a:rPr lang="en-US" altLang="ko-KR" sz="1400" kern="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400" kern="0" dirty="0" err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교육한</a:t>
            </a:r>
            <a:r>
              <a:rPr lang="en-US" altLang="ko-KR" sz="1400" kern="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400" kern="0" dirty="0" err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내용과</a:t>
            </a:r>
            <a:r>
              <a:rPr lang="en-US" altLang="ko-KR" sz="1400" kern="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400" kern="0" dirty="0" err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연관된</a:t>
            </a:r>
            <a:r>
              <a:rPr lang="en-US" altLang="ko-KR" sz="1400" kern="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400" kern="0" dirty="0" err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의견을</a:t>
            </a:r>
            <a:r>
              <a:rPr lang="en-US" altLang="ko-KR" sz="1400" kern="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400" kern="0" dirty="0" err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작성</a:t>
            </a:r>
            <a:endParaRPr lang="en-US" altLang="ko-KR" sz="1400" kern="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marL="115570" indent="-115570" algn="just" fontAlgn="base">
              <a:spcBef>
                <a:spcPts val="500"/>
              </a:spcBef>
              <a:spcAft>
                <a:spcPts val="500"/>
              </a:spcAft>
            </a:pPr>
            <a:r>
              <a:rPr lang="en-US" altLang="ko-KR" sz="1400" b="1" kern="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[예시2]</a:t>
            </a:r>
            <a:r>
              <a:rPr lang="en-US" altLang="ko-KR" sz="1400" kern="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400" kern="0" dirty="0" err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</a:t>
            </a:r>
            <a:r>
              <a:rPr lang="en-US" altLang="ko-KR" sz="1400" kern="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400" kern="0" dirty="0" err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연관성이</a:t>
            </a:r>
            <a:r>
              <a:rPr lang="en-US" altLang="ko-KR" sz="1400" kern="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400" kern="0" dirty="0" err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떨어지는</a:t>
            </a:r>
            <a:r>
              <a:rPr lang="en-US" altLang="ko-KR" sz="1400" kern="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400" kern="0" dirty="0" err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의견</a:t>
            </a:r>
            <a:r>
              <a:rPr lang="en-US" altLang="ko-KR" sz="1400" kern="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400" kern="0" dirty="0" err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작성</a:t>
            </a:r>
            <a:r>
              <a:rPr lang="en-US" altLang="ko-KR" sz="1400" kern="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시 </a:t>
            </a:r>
            <a:r>
              <a:rPr lang="en-US" altLang="ko-KR" sz="1400" kern="0" dirty="0" err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반려</a:t>
            </a:r>
            <a:r>
              <a:rPr lang="ko-KR" altLang="en-US" sz="1400" kern="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될 수 </a:t>
            </a:r>
            <a:r>
              <a:rPr lang="ko-KR" altLang="en-US" sz="1400" kern="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있음</a:t>
            </a:r>
            <a:endParaRPr lang="en-US" altLang="ko-KR" sz="1400" kern="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545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10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7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8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0" name="그림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45" t="21385" r="22682" b="12940"/>
          <a:stretch/>
        </p:blipFill>
        <p:spPr>
          <a:xfrm>
            <a:off x="1563905" y="504449"/>
            <a:ext cx="9029127" cy="5762994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7891429" y="4088615"/>
            <a:ext cx="77638" cy="69011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7485344" y="5850254"/>
            <a:ext cx="77638" cy="69011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308237"/>
      </p:ext>
    </p:extLst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그룹 29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31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4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5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6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7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8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9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40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0488" y="504449"/>
            <a:ext cx="9022545" cy="5765682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4"/>
          <a:srcRect l="642" t="1961" r="1536" b="1961"/>
          <a:stretch/>
        </p:blipFill>
        <p:spPr>
          <a:xfrm>
            <a:off x="2667158" y="774393"/>
            <a:ext cx="7505542" cy="5144527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38412" y="885825"/>
            <a:ext cx="7115175" cy="5086350"/>
          </a:xfrm>
          <a:prstGeom prst="rect">
            <a:avLst/>
          </a:prstGeom>
          <a:ln>
            <a:solidFill>
              <a:srgbClr val="A1A2A4"/>
            </a:solidFill>
          </a:ln>
        </p:spPr>
      </p:pic>
      <p:graphicFrame>
        <p:nvGraphicFramePr>
          <p:cNvPr id="25" name="개체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6452778"/>
              </p:ext>
            </p:extLst>
          </p:nvPr>
        </p:nvGraphicFramePr>
        <p:xfrm>
          <a:off x="2766067" y="1058788"/>
          <a:ext cx="7307723" cy="50656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931" name="Image" r:id="rId6" imgW="8279280" imgH="5739480" progId="Photoshop.Image.13">
                  <p:embed/>
                </p:oleObj>
              </mc:Choice>
              <mc:Fallback>
                <p:oleObj name="Image" r:id="rId6" imgW="8279280" imgH="5739480" progId="Photoshop.Image.13">
                  <p:embed/>
                  <p:pic>
                    <p:nvPicPr>
                      <p:cNvPr id="25" name="개체 2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766067" y="1058788"/>
                        <a:ext cx="7307723" cy="5065661"/>
                      </a:xfrm>
                      <a:prstGeom prst="rect">
                        <a:avLst/>
                      </a:prstGeom>
                      <a:ln>
                        <a:solidFill>
                          <a:srgbClr val="A1A2A4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" name="그림 2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6132305" y="5759040"/>
            <a:ext cx="669016" cy="669016"/>
          </a:xfrm>
          <a:prstGeom prst="rect">
            <a:avLst/>
          </a:prstGeom>
        </p:spPr>
      </p:pic>
      <p:sp>
        <p:nvSpPr>
          <p:cNvPr id="24" name="직사각형 23"/>
          <p:cNvSpPr/>
          <p:nvPr/>
        </p:nvSpPr>
        <p:spPr>
          <a:xfrm>
            <a:off x="4415570" y="4648019"/>
            <a:ext cx="410248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60000"/>
              </a:lnSpc>
            </a:pPr>
            <a:r>
              <a:rPr lang="en-US" altLang="ko-KR" sz="500" kern="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- </a:t>
            </a:r>
            <a:r>
              <a:rPr lang="ko-KR" altLang="en-US" sz="500" kern="0" dirty="0" err="1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능력단위명</a:t>
            </a:r>
            <a:r>
              <a:rPr lang="en-US" altLang="ko-KR" sz="500" kern="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: </a:t>
            </a:r>
            <a:r>
              <a:rPr lang="ko-KR" altLang="en-US" sz="500" kern="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전자부품 생산활동</a:t>
            </a:r>
          </a:p>
          <a:p>
            <a:pPr marL="135890" indent="-135890" algn="just" fontAlgn="base">
              <a:lnSpc>
                <a:spcPct val="160000"/>
              </a:lnSpc>
            </a:pPr>
            <a:r>
              <a:rPr lang="en-US" altLang="ko-KR" sz="500" kern="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- </a:t>
            </a:r>
            <a:r>
              <a:rPr lang="ko-KR" altLang="en-US" sz="500" kern="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전자제품 생산에 필요한 표준을 설정하고 적용하기 위하여 생산지원 </a:t>
            </a:r>
            <a:r>
              <a:rPr lang="ko-KR" altLang="en-US" sz="500" kern="0" dirty="0" err="1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업무표준</a:t>
            </a:r>
            <a:r>
              <a:rPr lang="en-US" altLang="ko-KR" sz="500" kern="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500" kern="0" dirty="0" err="1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설비표준을</a:t>
            </a:r>
            <a:r>
              <a:rPr lang="ko-KR" altLang="en-US" sz="500" kern="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작성</a:t>
            </a:r>
            <a:r>
              <a:rPr lang="en-US" altLang="ko-KR" sz="500" kern="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·</a:t>
            </a:r>
            <a:r>
              <a:rPr lang="ko-KR" altLang="en-US" sz="500" kern="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관리할 수 있도록 교육함</a:t>
            </a:r>
          </a:p>
          <a:p>
            <a:pPr marL="135890" indent="-135890" algn="just" fontAlgn="base">
              <a:lnSpc>
                <a:spcPct val="160000"/>
              </a:lnSpc>
            </a:pPr>
            <a:r>
              <a:rPr lang="en-US" altLang="ko-KR" sz="500" kern="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- </a:t>
            </a:r>
            <a:r>
              <a:rPr lang="ko-KR" altLang="en-US" sz="500" kern="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생산계획에 따라 전자제품을 생산하기 위하여 제조 준비</a:t>
            </a:r>
            <a:r>
              <a:rPr lang="en-US" altLang="ko-KR" sz="500" kern="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500" kern="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제품 조립</a:t>
            </a:r>
            <a:r>
              <a:rPr lang="en-US" altLang="ko-KR" sz="500" kern="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500" kern="0" dirty="0" err="1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외관검사</a:t>
            </a:r>
            <a:r>
              <a:rPr lang="en-US" altLang="ko-KR" sz="500" kern="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500" kern="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기능 및 성능 검사</a:t>
            </a:r>
            <a:r>
              <a:rPr lang="en-US" altLang="ko-KR" sz="500" kern="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500" kern="0" dirty="0" err="1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안전성검사</a:t>
            </a:r>
            <a:r>
              <a:rPr lang="en-US" altLang="ko-KR" sz="500" kern="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500" kern="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제조 효율성 향상 수행 및 </a:t>
            </a:r>
            <a:r>
              <a:rPr lang="ko-KR" altLang="en-US" sz="500" kern="0" dirty="0" err="1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외주관리를</a:t>
            </a:r>
            <a:r>
              <a:rPr lang="ko-KR" altLang="en-US" sz="500" kern="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할 수 있도록 교육함</a:t>
            </a: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079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그룹 29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31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4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5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6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7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8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9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40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0488" y="504449"/>
            <a:ext cx="9022545" cy="5765682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3"/>
          <a:srcRect l="642" t="1961" r="1536" b="1961"/>
          <a:stretch/>
        </p:blipFill>
        <p:spPr>
          <a:xfrm>
            <a:off x="2667158" y="774393"/>
            <a:ext cx="7505542" cy="5144527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38412" y="885825"/>
            <a:ext cx="7115175" cy="5086350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24" name="그림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5503796" y="5286864"/>
            <a:ext cx="669016" cy="669016"/>
          </a:xfrm>
          <a:prstGeom prst="rect">
            <a:avLst/>
          </a:prstGeom>
        </p:spPr>
      </p:pic>
      <p:sp>
        <p:nvSpPr>
          <p:cNvPr id="26" name="모서리가 둥근 직사각형 25"/>
          <p:cNvSpPr/>
          <p:nvPr/>
        </p:nvSpPr>
        <p:spPr>
          <a:xfrm>
            <a:off x="3573499" y="3749040"/>
            <a:ext cx="5287868" cy="1214695"/>
          </a:xfrm>
          <a:prstGeom prst="round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저장</a:t>
            </a:r>
            <a:r>
              <a:rPr lang="en-US" altLang="ko-KR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: </a:t>
            </a:r>
            <a:r>
              <a:rPr lang="ko-KR" altLang="en-US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중간저장</a:t>
            </a:r>
            <a:endParaRPr lang="en-US" altLang="ko-KR" b="1" dirty="0" smtClean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en-US" altLang="ko-KR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※</a:t>
            </a:r>
            <a:r>
              <a:rPr lang="ko-KR" altLang="en-US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신청</a:t>
            </a:r>
            <a:r>
              <a:rPr lang="en-US" altLang="ko-KR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: </a:t>
            </a:r>
            <a:r>
              <a:rPr lang="ko-KR" altLang="en-US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학생</a:t>
            </a:r>
            <a:r>
              <a:rPr lang="en-US" altLang="ko-KR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기업</a:t>
            </a:r>
            <a:r>
              <a:rPr lang="en-US" altLang="ko-KR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공동훈련센터 출석결과확인 완료 후 학습일지 신청</a:t>
            </a:r>
            <a:r>
              <a:rPr lang="en-US" altLang="ko-KR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마감</a:t>
            </a:r>
            <a:r>
              <a:rPr lang="en-US" altLang="ko-KR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) </a:t>
            </a:r>
            <a:r>
              <a:rPr lang="ko-KR" altLang="en-US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클릭</a:t>
            </a:r>
            <a:endParaRPr lang="en-US" altLang="ko-KR" b="1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312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solidFill>
                <a:srgbClr val="B4B4B5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5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grpSp>
        <p:nvGrpSpPr>
          <p:cNvPr id="19" name="그룹 18"/>
          <p:cNvGrpSpPr/>
          <p:nvPr/>
        </p:nvGrpSpPr>
        <p:grpSpPr>
          <a:xfrm>
            <a:off x="1563906" y="504314"/>
            <a:ext cx="9043990" cy="5778791"/>
            <a:chOff x="1563906" y="504314"/>
            <a:chExt cx="9043990" cy="5778791"/>
          </a:xfrm>
        </p:grpSpPr>
        <p:pic>
          <p:nvPicPr>
            <p:cNvPr id="18" name="그림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00" t="151" r="100" b="3849"/>
            <a:stretch/>
          </p:blipFill>
          <p:spPr>
            <a:xfrm>
              <a:off x="1563906" y="504449"/>
              <a:ext cx="9029127" cy="5778656"/>
            </a:xfrm>
            <a:prstGeom prst="rect">
              <a:avLst/>
            </a:prstGeom>
          </p:spPr>
        </p:pic>
        <p:sp>
          <p:nvSpPr>
            <p:cNvPr id="14" name="직사각형 13"/>
            <p:cNvSpPr/>
            <p:nvPr/>
          </p:nvSpPr>
          <p:spPr>
            <a:xfrm>
              <a:off x="1584104" y="504314"/>
              <a:ext cx="9023792" cy="5765682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6" name="그림 15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sp>
        <p:nvSpPr>
          <p:cNvPr id="17" name="직사각형 16"/>
          <p:cNvSpPr/>
          <p:nvPr/>
        </p:nvSpPr>
        <p:spPr>
          <a:xfrm>
            <a:off x="1564623" y="507729"/>
            <a:ext cx="9053084" cy="5769419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3999883" y="2669924"/>
            <a:ext cx="417714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5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출석결과확인</a:t>
            </a:r>
            <a:endParaRPr lang="id-ID" altLang="ko-KR" sz="5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76939163"/>
      </p:ext>
    </p:extLst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직사각형 52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1383209" y="1110439"/>
            <a:ext cx="9889193" cy="369331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세부탭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4" name="직사각형 5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149775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MY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서비스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대리인 로그인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785643" y="1110439"/>
            <a:ext cx="588646" cy="369331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순서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149774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188506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일학습병행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188505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2272368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학습관리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2272367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2659675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학습월차관리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2659674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304698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OJT/Off-JT 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관리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304697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5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342900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출석결과확인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해당 월차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342851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6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4" name="직사각형 4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381054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출석결과확인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5" name="직사각형 44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381005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7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701485AD-4265-4012-BB84-E2DC0841A0A6}"/>
              </a:ext>
            </a:extLst>
          </p:cNvPr>
          <p:cNvSpPr/>
          <p:nvPr/>
        </p:nvSpPr>
        <p:spPr>
          <a:xfrm>
            <a:off x="-1" y="331235"/>
            <a:ext cx="5382884" cy="38173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 출석결과확인 흐름도</a:t>
            </a:r>
            <a:endParaRPr lang="ko-KR" altLang="en-US" sz="2000" dirty="0">
              <a:latin typeface="HY견고딕" panose="02030600000101010101" pitchFamily="18" charset="-127"/>
              <a:ea typeface="HY견고딕" panose="02030600000101010101" pitchFamily="18" charset="-127"/>
              <a:cs typeface="함초롬바탕" panose="02030604000101010101" pitchFamily="18" charset="-127"/>
            </a:endParaRPr>
          </a:p>
        </p:txBody>
      </p:sp>
      <p:pic>
        <p:nvPicPr>
          <p:cNvPr id="25" name="그림 2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379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pic>
        <p:nvPicPr>
          <p:cNvPr id="27" name="그림 26"/>
          <p:cNvPicPr>
            <a:picLocks noChangeAspect="1"/>
          </p:cNvPicPr>
          <p:nvPr/>
        </p:nvPicPr>
        <p:blipFill rotWithShape="1">
          <a:blip r:embed="rId2"/>
          <a:srcRect l="13166" t="13275" r="23479" b="12401"/>
          <a:stretch/>
        </p:blipFill>
        <p:spPr>
          <a:xfrm>
            <a:off x="1563906" y="504449"/>
            <a:ext cx="9029127" cy="5765683"/>
          </a:xfrm>
          <a:prstGeom prst="rect">
            <a:avLst/>
          </a:prstGeom>
        </p:spPr>
      </p:pic>
      <p:sp>
        <p:nvSpPr>
          <p:cNvPr id="28" name="직사각형 27"/>
          <p:cNvSpPr/>
          <p:nvPr/>
        </p:nvSpPr>
        <p:spPr>
          <a:xfrm>
            <a:off x="7829707" y="514309"/>
            <a:ext cx="396240" cy="1600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7927614" y="606884"/>
            <a:ext cx="669016" cy="669016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81720"/>
      </p:ext>
    </p:extLst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graphicFrame>
        <p:nvGraphicFramePr>
          <p:cNvPr id="2" name="개체 1"/>
          <p:cNvGraphicFramePr>
            <a:graphicFrameLocks noChangeAspect="1"/>
          </p:cNvGraphicFramePr>
          <p:nvPr/>
        </p:nvGraphicFramePr>
        <p:xfrm>
          <a:off x="1563906" y="504450"/>
          <a:ext cx="9029127" cy="57656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257" name="Image" r:id="rId4" imgW="12063240" imgH="7682400" progId="Photoshop.Image.13">
                  <p:embed/>
                </p:oleObj>
              </mc:Choice>
              <mc:Fallback>
                <p:oleObj name="Image" r:id="rId4" imgW="12063240" imgH="7682400" progId="Photoshop.Image.13">
                  <p:embed/>
                  <p:pic>
                    <p:nvPicPr>
                      <p:cNvPr id="2" name="개체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63906" y="504450"/>
                        <a:ext cx="9029127" cy="57656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직사각형 21"/>
          <p:cNvSpPr/>
          <p:nvPr/>
        </p:nvSpPr>
        <p:spPr>
          <a:xfrm>
            <a:off x="7688993" y="529388"/>
            <a:ext cx="475386" cy="18778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7801013" y="641407"/>
            <a:ext cx="669016" cy="66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523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l="1092" r="4587" b="9847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1877791" y="2499142"/>
            <a:ext cx="669016" cy="669016"/>
          </a:xfrm>
          <a:prstGeom prst="rect">
            <a:avLst/>
          </a:prstGeom>
        </p:spPr>
      </p:pic>
      <p:grpSp>
        <p:nvGrpSpPr>
          <p:cNvPr id="17" name="그룹 16"/>
          <p:cNvGrpSpPr/>
          <p:nvPr/>
        </p:nvGrpSpPr>
        <p:grpSpPr>
          <a:xfrm>
            <a:off x="3301817" y="3418433"/>
            <a:ext cx="6469198" cy="1660973"/>
            <a:chOff x="2539140" y="1501409"/>
            <a:chExt cx="6469198" cy="1660973"/>
          </a:xfrm>
        </p:grpSpPr>
        <p:sp>
          <p:nvSpPr>
            <p:cNvPr id="18" name="모서리가 둥근 직사각형 17"/>
            <p:cNvSpPr/>
            <p:nvPr/>
          </p:nvSpPr>
          <p:spPr>
            <a:xfrm>
              <a:off x="2539140" y="2244429"/>
              <a:ext cx="1848153" cy="917953"/>
            </a:xfrm>
            <a:prstGeom prst="roundRect">
              <a:avLst/>
            </a:prstGeom>
            <a:solidFill>
              <a:srgbClr val="DFDFE2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b="1" dirty="0" err="1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학습근로자</a:t>
              </a:r>
              <a:r>
                <a:rPr lang="ko-KR" altLang="en-US" sz="1400" b="1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endParaRPr lang="en-US" altLang="ko-KR" sz="1400" b="1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  <a:p>
              <a:pPr algn="ctr"/>
              <a:r>
                <a:rPr lang="ko-KR" altLang="en-US" sz="1400" b="1" dirty="0" err="1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출석결과</a:t>
              </a:r>
              <a:r>
                <a:rPr lang="ko-KR" altLang="en-US" sz="1400" b="1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확인</a:t>
              </a:r>
              <a:endParaRPr lang="ko-KR" altLang="en-US" sz="1400" b="1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0" name="모서리가 둥근 직사각형 19"/>
            <p:cNvSpPr/>
            <p:nvPr/>
          </p:nvSpPr>
          <p:spPr>
            <a:xfrm>
              <a:off x="4858172" y="2243425"/>
              <a:ext cx="1848153" cy="917953"/>
            </a:xfrm>
            <a:prstGeom prst="roundRect">
              <a:avLst/>
            </a:prstGeom>
            <a:solidFill>
              <a:srgbClr val="DFDFE2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b="1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기업 </a:t>
              </a:r>
              <a:endParaRPr lang="en-US" altLang="ko-KR" sz="1400" b="1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  <a:p>
              <a:pPr algn="ctr"/>
              <a:r>
                <a:rPr lang="ko-KR" altLang="en-US" sz="1400" b="1" dirty="0" err="1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출석결과</a:t>
              </a:r>
              <a:r>
                <a:rPr lang="ko-KR" altLang="en-US" sz="1400" b="1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확인</a:t>
              </a:r>
              <a:endParaRPr lang="ko-KR" altLang="en-US" sz="1400" b="1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cxnSp>
          <p:nvCxnSpPr>
            <p:cNvPr id="21" name="직선 화살표 연결선 20"/>
            <p:cNvCxnSpPr/>
            <p:nvPr/>
          </p:nvCxnSpPr>
          <p:spPr>
            <a:xfrm flipV="1">
              <a:off x="4536054" y="2733175"/>
              <a:ext cx="187007" cy="3244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모서리가 둥근 직사각형 21"/>
            <p:cNvSpPr/>
            <p:nvPr/>
          </p:nvSpPr>
          <p:spPr>
            <a:xfrm>
              <a:off x="3769512" y="1501409"/>
              <a:ext cx="4016596" cy="663104"/>
            </a:xfrm>
            <a:prstGeom prst="round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000" b="1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&lt;</a:t>
              </a:r>
              <a:r>
                <a:rPr lang="ko-KR" altLang="en-US" sz="2000" b="1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출석결과확인 진행절차</a:t>
              </a:r>
              <a:r>
                <a:rPr lang="en-US" altLang="ko-KR" sz="2000" b="1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(</a:t>
              </a:r>
              <a:r>
                <a:rPr lang="ko-KR" altLang="en-US" sz="2000" b="1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월</a:t>
              </a:r>
              <a:r>
                <a:rPr lang="en-US" altLang="ko-KR" sz="2000" b="1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1</a:t>
              </a:r>
              <a:r>
                <a:rPr lang="ko-KR" altLang="en-US" sz="2000" b="1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회</a:t>
              </a:r>
              <a:r>
                <a:rPr lang="en-US" altLang="ko-KR" sz="2000" b="1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)&gt;</a:t>
              </a:r>
              <a:endParaRPr lang="ko-KR" altLang="en-US" sz="2000" b="1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cxnSp>
          <p:nvCxnSpPr>
            <p:cNvPr id="23" name="직선 화살표 연결선 22"/>
            <p:cNvCxnSpPr/>
            <p:nvPr/>
          </p:nvCxnSpPr>
          <p:spPr>
            <a:xfrm flipV="1">
              <a:off x="6848303" y="2733175"/>
              <a:ext cx="187007" cy="3244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모서리가 둥근 직사각형 23"/>
            <p:cNvSpPr/>
            <p:nvPr/>
          </p:nvSpPr>
          <p:spPr>
            <a:xfrm>
              <a:off x="7160185" y="2243424"/>
              <a:ext cx="1848153" cy="917953"/>
            </a:xfrm>
            <a:prstGeom prst="roundRect">
              <a:avLst/>
            </a:prstGeom>
            <a:solidFill>
              <a:srgbClr val="DFDFE2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b="1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공동훈련센터 </a:t>
              </a:r>
              <a:endParaRPr lang="en-US" altLang="ko-KR" sz="1400" b="1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  <a:p>
              <a:pPr algn="ctr"/>
              <a:r>
                <a:rPr lang="ko-KR" altLang="en-US" sz="1400" b="1" dirty="0" err="1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출석결과</a:t>
              </a:r>
              <a:r>
                <a:rPr lang="ko-KR" altLang="en-US" sz="1400" b="1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확인</a:t>
              </a:r>
              <a:endParaRPr lang="ko-KR" altLang="en-US" sz="1400" b="1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pic>
        <p:nvPicPr>
          <p:cNvPr id="25" name="그림 2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723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l="1092" r="4587" b="9847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1906366" y="4623217"/>
            <a:ext cx="669016" cy="669016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382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l="1092" r="4587" b="9847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9875452" y="3165892"/>
            <a:ext cx="669016" cy="669016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322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l="1092" r="4587" b="9847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6924" y="914400"/>
            <a:ext cx="6871975" cy="4693488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176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10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7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8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9" name="그림 18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3"/>
          <a:srcRect l="2190" r="2407" b="2260"/>
          <a:stretch/>
        </p:blipFill>
        <p:spPr>
          <a:xfrm>
            <a:off x="1563907" y="504449"/>
            <a:ext cx="9029126" cy="5765682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7030369" y="3517115"/>
            <a:ext cx="77638" cy="69011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7904444" y="5111114"/>
            <a:ext cx="77638" cy="69011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3" name="그림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4014" y="5739545"/>
            <a:ext cx="669016" cy="66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536923"/>
      </p:ext>
    </p:extLst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l="1092" r="4587" b="9847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6923" y="914400"/>
            <a:ext cx="6871975" cy="4693488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18" name="그림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5217367" y="2242866"/>
            <a:ext cx="669016" cy="669016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sp>
        <p:nvSpPr>
          <p:cNvPr id="22" name="모서리가 둥근 직사각형 21"/>
          <p:cNvSpPr/>
          <p:nvPr/>
        </p:nvSpPr>
        <p:spPr>
          <a:xfrm>
            <a:off x="4585939" y="1116666"/>
            <a:ext cx="3114331" cy="479049"/>
          </a:xfrm>
          <a:prstGeom prst="round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ts val="500"/>
              </a:spcBef>
              <a:spcAft>
                <a:spcPts val="500"/>
              </a:spcAft>
            </a:pPr>
            <a:r>
              <a:rPr lang="en-US" altLang="ko-KR" b="1" kern="0" dirty="0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OJT </a:t>
            </a:r>
            <a:r>
              <a:rPr lang="ko-KR" altLang="en-US" b="1" kern="0" dirty="0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출석결과확인 방법</a:t>
            </a:r>
          </a:p>
        </p:txBody>
      </p:sp>
    </p:spTree>
    <p:extLst>
      <p:ext uri="{BB962C8B-B14F-4D97-AF65-F5344CB8AC3E}">
        <p14:creationId xmlns:p14="http://schemas.microsoft.com/office/powerpoint/2010/main" val="1913893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l="1092" r="4587" b="9847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pic>
        <p:nvPicPr>
          <p:cNvPr id="20" name="그림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6923" y="914400"/>
            <a:ext cx="6871975" cy="4693488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21" name="그림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7040720" y="5157974"/>
            <a:ext cx="669016" cy="669016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sp>
        <p:nvSpPr>
          <p:cNvPr id="22" name="모서리가 둥근 직사각형 21"/>
          <p:cNvSpPr/>
          <p:nvPr/>
        </p:nvSpPr>
        <p:spPr>
          <a:xfrm>
            <a:off x="4585939" y="1116666"/>
            <a:ext cx="3114331" cy="479049"/>
          </a:xfrm>
          <a:prstGeom prst="round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ts val="500"/>
              </a:spcBef>
              <a:spcAft>
                <a:spcPts val="500"/>
              </a:spcAft>
            </a:pPr>
            <a:r>
              <a:rPr lang="en-US" altLang="ko-KR" b="1" kern="0" dirty="0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OJT </a:t>
            </a:r>
            <a:r>
              <a:rPr lang="ko-KR" altLang="en-US" b="1" kern="0" dirty="0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출석결과확인 방법</a:t>
            </a:r>
          </a:p>
        </p:txBody>
      </p:sp>
    </p:spTree>
    <p:extLst>
      <p:ext uri="{BB962C8B-B14F-4D97-AF65-F5344CB8AC3E}">
        <p14:creationId xmlns:p14="http://schemas.microsoft.com/office/powerpoint/2010/main" val="2146546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0488" y="504449"/>
            <a:ext cx="9022545" cy="5765682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4"/>
          <a:srcRect l="642" t="1961" r="1536" b="1961"/>
          <a:stretch/>
        </p:blipFill>
        <p:spPr>
          <a:xfrm>
            <a:off x="2667158" y="774393"/>
            <a:ext cx="7505542" cy="5144527"/>
          </a:xfrm>
          <a:prstGeom prst="rect">
            <a:avLst/>
          </a:prstGeom>
          <a:ln>
            <a:solidFill>
              <a:srgbClr val="B4B4B5"/>
            </a:solidFill>
          </a:ln>
        </p:spPr>
      </p:pic>
      <p:graphicFrame>
        <p:nvGraphicFramePr>
          <p:cNvPr id="22" name="개체 21"/>
          <p:cNvGraphicFramePr>
            <a:graphicFrameLocks noChangeAspect="1"/>
          </p:cNvGraphicFramePr>
          <p:nvPr>
            <p:extLst/>
          </p:nvPr>
        </p:nvGraphicFramePr>
        <p:xfrm>
          <a:off x="1572737" y="1183922"/>
          <a:ext cx="9011983" cy="43254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22" name="Image" r:id="rId5" imgW="16901280" imgH="8050680" progId="Photoshop.Image.13">
                  <p:embed/>
                </p:oleObj>
              </mc:Choice>
              <mc:Fallback>
                <p:oleObj name="Image" r:id="rId5" imgW="16901280" imgH="8050680" progId="Photoshop.Image.13">
                  <p:embed/>
                  <p:pic>
                    <p:nvPicPr>
                      <p:cNvPr id="22" name="개체 2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72737" y="1183922"/>
                        <a:ext cx="9011983" cy="4325468"/>
                      </a:xfrm>
                      <a:prstGeom prst="rect">
                        <a:avLst/>
                      </a:prstGeom>
                      <a:ln>
                        <a:solidFill>
                          <a:srgbClr val="A1A2A4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" name="그림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5685777" y="5290158"/>
            <a:ext cx="669016" cy="669016"/>
          </a:xfrm>
          <a:prstGeom prst="rect">
            <a:avLst/>
          </a:prstGeom>
        </p:spPr>
      </p:pic>
      <p:sp>
        <p:nvSpPr>
          <p:cNvPr id="41" name="모서리가 둥근 직사각형 40"/>
          <p:cNvSpPr/>
          <p:nvPr/>
        </p:nvSpPr>
        <p:spPr>
          <a:xfrm>
            <a:off x="2395943" y="2030307"/>
            <a:ext cx="8141740" cy="765912"/>
          </a:xfrm>
          <a:prstGeom prst="roundRect">
            <a:avLst/>
          </a:prstGeom>
          <a:solidFill>
            <a:srgbClr val="D2D3D5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 algn="just" fontAlgn="base">
              <a:spcBef>
                <a:spcPts val="500"/>
              </a:spcBef>
              <a:spcAft>
                <a:spcPts val="500"/>
              </a:spcAft>
              <a:buFontTx/>
              <a:buChar char="-"/>
            </a:pPr>
            <a:r>
              <a:rPr lang="ko-KR" altLang="en-US" sz="1400" b="1" kern="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일별 정규</a:t>
            </a:r>
            <a:r>
              <a:rPr lang="en-US" altLang="ko-KR" sz="1400" b="1" kern="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400" b="1" kern="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보강</a:t>
            </a:r>
            <a:r>
              <a:rPr lang="en-US" altLang="ko-KR" sz="1400" b="1" kern="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 OJT/Off-JT </a:t>
            </a:r>
            <a:r>
              <a:rPr lang="ko-KR" altLang="en-US" sz="1400" b="1" kern="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 인정 시간</a:t>
            </a:r>
            <a:r>
              <a:rPr lang="en-US" altLang="ko-KR" sz="1400" b="1" kern="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1400" b="1" kern="0" dirty="0" err="1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학습활동서</a:t>
            </a:r>
            <a:r>
              <a:rPr lang="ko-KR" altLang="en-US" sz="1400" b="1" kern="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작성 및 </a:t>
            </a:r>
            <a:r>
              <a:rPr lang="ko-KR" altLang="en-US" sz="1400" b="1" kern="0" dirty="0" err="1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직권입력</a:t>
            </a:r>
            <a:r>
              <a:rPr lang="en-US" altLang="ko-KR" sz="1400" b="1" kern="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</a:t>
            </a:r>
            <a:r>
              <a:rPr lang="ko-KR" altLang="en-US" sz="1400" b="1" kern="0" dirty="0" err="1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비콘출결</a:t>
            </a:r>
            <a:r>
              <a:rPr lang="ko-KR" altLang="en-US" sz="1400" b="1" kern="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누락 확인</a:t>
            </a:r>
            <a:endParaRPr lang="en-US" altLang="ko-KR" sz="1400" b="1" kern="0" dirty="0" smtClean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just" fontAlgn="base">
              <a:spcBef>
                <a:spcPts val="500"/>
              </a:spcBef>
              <a:spcAft>
                <a:spcPts val="500"/>
              </a:spcAft>
            </a:pPr>
            <a:r>
              <a:rPr lang="en-US" altLang="ko-KR" sz="1400" b="1" kern="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*</a:t>
            </a:r>
            <a:r>
              <a:rPr lang="ko-KR" altLang="en-US" sz="1400" b="1" kern="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필요사항을 모두 확인 후 출석결과확인 완료</a:t>
            </a:r>
            <a:endParaRPr lang="ko-KR" altLang="en-US" sz="1400" b="1" kern="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sp>
        <p:nvSpPr>
          <p:cNvPr id="2" name="직사각형 1"/>
          <p:cNvSpPr/>
          <p:nvPr/>
        </p:nvSpPr>
        <p:spPr>
          <a:xfrm>
            <a:off x="4546490" y="1612700"/>
            <a:ext cx="3084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ts val="500"/>
              </a:spcBef>
              <a:spcAft>
                <a:spcPts val="500"/>
              </a:spcAft>
            </a:pPr>
            <a:r>
              <a:rPr lang="en-US" altLang="ko-KR" b="1" kern="0" dirty="0">
                <a:latin typeface="HY견고딕" panose="02030600000101010101" pitchFamily="18" charset="-127"/>
                <a:ea typeface="HY견고딕" panose="02030600000101010101" pitchFamily="18" charset="-127"/>
              </a:rPr>
              <a:t>&lt;</a:t>
            </a:r>
            <a:r>
              <a:rPr lang="ko-KR" altLang="en-US" b="1" kern="0" dirty="0">
                <a:latin typeface="HY견고딕" panose="02030600000101010101" pitchFamily="18" charset="-127"/>
                <a:ea typeface="HY견고딕" panose="02030600000101010101" pitchFamily="18" charset="-127"/>
              </a:rPr>
              <a:t>출석결과확인 시 주의사항</a:t>
            </a:r>
            <a:r>
              <a:rPr lang="en-US" altLang="ko-KR" b="1" kern="0" dirty="0">
                <a:latin typeface="HY견고딕" panose="02030600000101010101" pitchFamily="18" charset="-127"/>
                <a:ea typeface="HY견고딕" panose="02030600000101010101" pitchFamily="18" charset="-127"/>
              </a:rPr>
              <a:t>&gt;</a:t>
            </a:r>
          </a:p>
        </p:txBody>
      </p:sp>
      <p:sp>
        <p:nvSpPr>
          <p:cNvPr id="25" name="모서리가 둥근 직사각형 24"/>
          <p:cNvSpPr/>
          <p:nvPr/>
        </p:nvSpPr>
        <p:spPr>
          <a:xfrm>
            <a:off x="4585939" y="1116666"/>
            <a:ext cx="3114331" cy="479049"/>
          </a:xfrm>
          <a:prstGeom prst="round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ts val="500"/>
              </a:spcBef>
              <a:spcAft>
                <a:spcPts val="500"/>
              </a:spcAft>
            </a:pPr>
            <a:r>
              <a:rPr lang="en-US" altLang="ko-KR" b="1" kern="0" dirty="0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OJT </a:t>
            </a:r>
            <a:r>
              <a:rPr lang="ko-KR" altLang="en-US" b="1" kern="0" dirty="0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출석결과확인 방법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274698" y="5372806"/>
            <a:ext cx="25170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출석결과확인 이후 취소 가능</a:t>
            </a:r>
            <a:endParaRPr lang="en-US" altLang="ko-KR" sz="1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71138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0488" y="504449"/>
            <a:ext cx="9022545" cy="5765682"/>
          </a:xfrm>
          <a:prstGeom prst="rect">
            <a:avLst/>
          </a:prstGeom>
        </p:spPr>
      </p:pic>
      <p:pic>
        <p:nvPicPr>
          <p:cNvPr id="20" name="그림 19"/>
          <p:cNvPicPr>
            <a:picLocks noChangeAspect="1"/>
          </p:cNvPicPr>
          <p:nvPr/>
        </p:nvPicPr>
        <p:blipFill rotWithShape="1">
          <a:blip r:embed="rId3"/>
          <a:srcRect l="26595" t="17783" r="25871" b="21989"/>
          <a:stretch/>
        </p:blipFill>
        <p:spPr>
          <a:xfrm>
            <a:off x="3050771" y="1072341"/>
            <a:ext cx="6184669" cy="4405745"/>
          </a:xfrm>
          <a:prstGeom prst="rect">
            <a:avLst/>
          </a:prstGeom>
          <a:ln>
            <a:solidFill>
              <a:srgbClr val="A1A2A4"/>
            </a:solidFill>
          </a:ln>
        </p:spPr>
      </p:pic>
      <p:sp>
        <p:nvSpPr>
          <p:cNvPr id="21" name="모서리가 둥근 직사각형 20"/>
          <p:cNvSpPr/>
          <p:nvPr/>
        </p:nvSpPr>
        <p:spPr>
          <a:xfrm>
            <a:off x="4585939" y="1116666"/>
            <a:ext cx="3114331" cy="479049"/>
          </a:xfrm>
          <a:prstGeom prst="round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ts val="500"/>
              </a:spcBef>
              <a:spcAft>
                <a:spcPts val="500"/>
              </a:spcAft>
            </a:pPr>
            <a:r>
              <a:rPr lang="en-US" altLang="ko-KR" b="1" kern="0" dirty="0" smtClean="0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OFF-JT </a:t>
            </a:r>
            <a:r>
              <a:rPr lang="ko-KR" altLang="en-US" b="1" kern="0" dirty="0" smtClean="0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출석결과확인 방법</a:t>
            </a:r>
            <a:endParaRPr lang="ko-KR" altLang="en-US" b="1" kern="0" dirty="0">
              <a:solidFill>
                <a:srgbClr val="FFFFFF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22" name="그림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7392042" y="2548866"/>
            <a:ext cx="669016" cy="669016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071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0488" y="504449"/>
            <a:ext cx="9022545" cy="5765682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3"/>
          <a:srcRect l="26531" t="18011" r="25999" b="22102"/>
          <a:stretch/>
        </p:blipFill>
        <p:spPr>
          <a:xfrm>
            <a:off x="3042458" y="1088967"/>
            <a:ext cx="6176357" cy="4380808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19" name="그림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6311388" y="3729273"/>
            <a:ext cx="669016" cy="669016"/>
          </a:xfrm>
          <a:prstGeom prst="rect">
            <a:avLst/>
          </a:prstGeom>
        </p:spPr>
      </p:pic>
      <p:pic>
        <p:nvPicPr>
          <p:cNvPr id="21" name="그림 20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sp>
        <p:nvSpPr>
          <p:cNvPr id="20" name="모서리가 둥근 직사각형 19"/>
          <p:cNvSpPr/>
          <p:nvPr/>
        </p:nvSpPr>
        <p:spPr>
          <a:xfrm>
            <a:off x="4585939" y="1116666"/>
            <a:ext cx="3114331" cy="479049"/>
          </a:xfrm>
          <a:prstGeom prst="round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ts val="500"/>
              </a:spcBef>
              <a:spcAft>
                <a:spcPts val="500"/>
              </a:spcAft>
            </a:pPr>
            <a:r>
              <a:rPr lang="en-US" altLang="ko-KR" b="1" kern="0" dirty="0" smtClean="0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OFF-JT </a:t>
            </a:r>
            <a:r>
              <a:rPr lang="ko-KR" altLang="en-US" b="1" kern="0" dirty="0" smtClean="0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출석결과확인 방법</a:t>
            </a:r>
            <a:endParaRPr lang="ko-KR" altLang="en-US" b="1" kern="0" dirty="0">
              <a:solidFill>
                <a:srgbClr val="FFFFFF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84569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0488" y="504449"/>
            <a:ext cx="9022545" cy="5765682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 l="26531" t="18011" r="25999" b="22102"/>
          <a:stretch/>
        </p:blipFill>
        <p:spPr>
          <a:xfrm>
            <a:off x="3042458" y="1088967"/>
            <a:ext cx="6176357" cy="4380808"/>
          </a:xfrm>
          <a:prstGeom prst="rect">
            <a:avLst/>
          </a:prstGeom>
          <a:ln>
            <a:solidFill>
              <a:srgbClr val="D9D9D8"/>
            </a:solidFill>
          </a:ln>
        </p:spPr>
      </p:pic>
      <p:pic>
        <p:nvPicPr>
          <p:cNvPr id="19" name="그림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6311388" y="3729273"/>
            <a:ext cx="669016" cy="669016"/>
          </a:xfrm>
          <a:prstGeom prst="rect">
            <a:avLst/>
          </a:prstGeom>
        </p:spPr>
      </p:pic>
      <p:graphicFrame>
        <p:nvGraphicFramePr>
          <p:cNvPr id="20" name="개체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7104805"/>
              </p:ext>
            </p:extLst>
          </p:nvPr>
        </p:nvGraphicFramePr>
        <p:xfrm>
          <a:off x="1568911" y="1269541"/>
          <a:ext cx="9024122" cy="42977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658" name="Image" r:id="rId6" imgW="16901280" imgH="8050680" progId="Photoshop.Image.13">
                  <p:embed/>
                </p:oleObj>
              </mc:Choice>
              <mc:Fallback>
                <p:oleObj name="Image" r:id="rId6" imgW="16901280" imgH="8050680" progId="Photoshop.Image.13">
                  <p:embed/>
                  <p:pic>
                    <p:nvPicPr>
                      <p:cNvPr id="5" name="개체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68911" y="1269541"/>
                        <a:ext cx="9024122" cy="4297784"/>
                      </a:xfrm>
                      <a:prstGeom prst="rect">
                        <a:avLst/>
                      </a:prstGeom>
                      <a:ln>
                        <a:solidFill>
                          <a:srgbClr val="A1A2A4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" name="그림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5685776" y="5315841"/>
            <a:ext cx="669016" cy="669016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sp>
        <p:nvSpPr>
          <p:cNvPr id="25" name="모서리가 둥근 직사각형 24"/>
          <p:cNvSpPr/>
          <p:nvPr/>
        </p:nvSpPr>
        <p:spPr>
          <a:xfrm>
            <a:off x="4585939" y="1116666"/>
            <a:ext cx="3114331" cy="479049"/>
          </a:xfrm>
          <a:prstGeom prst="round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ts val="500"/>
              </a:spcBef>
              <a:spcAft>
                <a:spcPts val="500"/>
              </a:spcAft>
            </a:pPr>
            <a:r>
              <a:rPr lang="en-US" altLang="ko-KR" b="1" kern="0" dirty="0" smtClean="0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OFF-JT </a:t>
            </a:r>
            <a:r>
              <a:rPr lang="ko-KR" altLang="en-US" b="1" kern="0" dirty="0" smtClean="0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출석결과확인 방법</a:t>
            </a:r>
            <a:endParaRPr lang="ko-KR" altLang="en-US" b="1" kern="0" dirty="0">
              <a:solidFill>
                <a:srgbClr val="FFFFFF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274698" y="5557247"/>
            <a:ext cx="25170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출석결과확인 이후 취소 가능</a:t>
            </a:r>
            <a:endParaRPr lang="en-US" altLang="ko-KR" sz="1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4233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21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2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3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solidFill>
                <a:srgbClr val="B4B4B5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5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4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5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6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7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8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grpSp>
        <p:nvGrpSpPr>
          <p:cNvPr id="4" name="그룹 3"/>
          <p:cNvGrpSpPr/>
          <p:nvPr/>
        </p:nvGrpSpPr>
        <p:grpSpPr>
          <a:xfrm>
            <a:off x="1588580" y="307367"/>
            <a:ext cx="9029127" cy="5973328"/>
            <a:chOff x="1750850" y="244445"/>
            <a:chExt cx="8810123" cy="5859856"/>
          </a:xfrm>
        </p:grpSpPr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solidFill>
                <a:srgbClr val="B4B4B5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5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2" t="1" r="1210" b="132"/>
          <a:stretch/>
        </p:blipFill>
        <p:spPr>
          <a:xfrm>
            <a:off x="1571625" y="507729"/>
            <a:ext cx="9039226" cy="5778771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1561205" y="505488"/>
            <a:ext cx="9056502" cy="5771960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3662276" y="2613392"/>
            <a:ext cx="488173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5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OJT</a:t>
            </a:r>
            <a:r>
              <a:rPr lang="ko-KR" altLang="en-US" sz="5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비용</a:t>
            </a:r>
            <a:r>
              <a:rPr lang="en-US" altLang="ko-KR" sz="5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,</a:t>
            </a:r>
          </a:p>
          <a:p>
            <a:pPr algn="ctr"/>
            <a:r>
              <a:rPr lang="ko-KR" altLang="en-US" sz="5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훈련장려금</a:t>
            </a:r>
            <a:r>
              <a:rPr lang="ko-KR" altLang="en-US" sz="5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 신청</a:t>
            </a:r>
            <a:endParaRPr lang="id-ID" altLang="ko-KR" sz="5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605268"/>
      </p:ext>
    </p:extLst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직사각형 52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1383209" y="1110439"/>
            <a:ext cx="9889193" cy="369331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세부탭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4" name="직사각형 5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149775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MY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서비스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대리인 로그인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785643" y="1110439"/>
            <a:ext cx="588646" cy="369331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순서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149774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188506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일학습병행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188505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2272368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OJT</a:t>
            </a:r>
            <a:r>
              <a:rPr lang="ko-KR" altLang="en-US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비용신청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2272367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2659675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신청내역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조회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2659674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304698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신청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304697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5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342900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기업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공동훈련센터 계좌 정보 입력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342851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6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4" name="직사각형 4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3817842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훈련비 적용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5" name="직사각형 44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3817361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7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2" name="직사각형 51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4210353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능력단위선택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각 </a:t>
            </a:r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능력단위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종료 후 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HRD-Net 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내부최종평가 등록 완료된 경우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5" name="직사각형 54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4209872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6" name="직사각형 55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4595141"/>
            <a:ext cx="9889193" cy="368850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훈련장려금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확인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7" name="직사각형 56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459465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9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8" name="직사각형 57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4979446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증빙서류 첨부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9" name="직사각형 5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4978965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10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701485AD-4265-4012-BB84-E2DC0841A0A6}"/>
              </a:ext>
            </a:extLst>
          </p:cNvPr>
          <p:cNvSpPr/>
          <p:nvPr/>
        </p:nvSpPr>
        <p:spPr>
          <a:xfrm>
            <a:off x="-1" y="331235"/>
            <a:ext cx="5382884" cy="38173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OJT</a:t>
            </a:r>
            <a:r>
              <a:rPr lang="ko-KR" altLang="en-US" sz="2000" dirty="0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비용</a:t>
            </a:r>
            <a:r>
              <a:rPr lang="en-US" altLang="ko-KR" sz="2000" dirty="0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, </a:t>
            </a:r>
            <a:r>
              <a:rPr lang="ko-KR" altLang="en-US" sz="2000" dirty="0" err="1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훈련장려금</a:t>
            </a:r>
            <a:r>
              <a:rPr lang="ko-KR" altLang="en-US" sz="2000" dirty="0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 신청 흐름도</a:t>
            </a:r>
            <a:endParaRPr lang="ko-KR" altLang="en-US" sz="2000" dirty="0">
              <a:latin typeface="HY견고딕" panose="02030600000101010101" pitchFamily="18" charset="-127"/>
              <a:ea typeface="HY견고딕" panose="02030600000101010101" pitchFamily="18" charset="-127"/>
              <a:cs typeface="함초롬바탕" panose="02030604000101010101" pitchFamily="18" charset="-127"/>
            </a:endParaRPr>
          </a:p>
        </p:txBody>
      </p:sp>
      <p:sp>
        <p:nvSpPr>
          <p:cNvPr id="65" name="직사각형 64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5374327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신청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66" name="직사각형 65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5373846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11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28" name="그림 27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722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pic>
        <p:nvPicPr>
          <p:cNvPr id="27" name="그림 26"/>
          <p:cNvPicPr>
            <a:picLocks noChangeAspect="1"/>
          </p:cNvPicPr>
          <p:nvPr/>
        </p:nvPicPr>
        <p:blipFill rotWithShape="1">
          <a:blip r:embed="rId2"/>
          <a:srcRect l="13166" t="13275" r="23479" b="12401"/>
          <a:stretch/>
        </p:blipFill>
        <p:spPr>
          <a:xfrm>
            <a:off x="1563906" y="504449"/>
            <a:ext cx="9029127" cy="5765683"/>
          </a:xfrm>
          <a:prstGeom prst="rect">
            <a:avLst/>
          </a:prstGeom>
        </p:spPr>
      </p:pic>
      <p:sp>
        <p:nvSpPr>
          <p:cNvPr id="28" name="직사각형 27"/>
          <p:cNvSpPr/>
          <p:nvPr/>
        </p:nvSpPr>
        <p:spPr>
          <a:xfrm>
            <a:off x="7829707" y="514309"/>
            <a:ext cx="396240" cy="1600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7927614" y="606884"/>
            <a:ext cx="669016" cy="669016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770141"/>
      </p:ext>
    </p:extLst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graphicFrame>
        <p:nvGraphicFramePr>
          <p:cNvPr id="2" name="개체 1"/>
          <p:cNvGraphicFramePr>
            <a:graphicFrameLocks noChangeAspect="1"/>
          </p:cNvGraphicFramePr>
          <p:nvPr/>
        </p:nvGraphicFramePr>
        <p:xfrm>
          <a:off x="1563906" y="504450"/>
          <a:ext cx="9029127" cy="57656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281" name="Image" r:id="rId4" imgW="12063240" imgH="7682400" progId="Photoshop.Image.13">
                  <p:embed/>
                </p:oleObj>
              </mc:Choice>
              <mc:Fallback>
                <p:oleObj name="Image" r:id="rId4" imgW="12063240" imgH="7682400" progId="Photoshop.Image.13">
                  <p:embed/>
                  <p:pic>
                    <p:nvPicPr>
                      <p:cNvPr id="2" name="개체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63906" y="504450"/>
                        <a:ext cx="9029127" cy="57656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직사각형 21"/>
          <p:cNvSpPr/>
          <p:nvPr/>
        </p:nvSpPr>
        <p:spPr>
          <a:xfrm>
            <a:off x="7688993" y="529388"/>
            <a:ext cx="475386" cy="18778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7801013" y="641407"/>
            <a:ext cx="669016" cy="66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060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4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7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grpSp>
        <p:nvGrpSpPr>
          <p:cNvPr id="21" name="그룹 20"/>
          <p:cNvGrpSpPr/>
          <p:nvPr/>
        </p:nvGrpSpPr>
        <p:grpSpPr>
          <a:xfrm>
            <a:off x="1563906" y="504449"/>
            <a:ext cx="9029127" cy="5765682"/>
            <a:chOff x="2377439" y="1511299"/>
            <a:chExt cx="6833063" cy="4203701"/>
          </a:xfrm>
        </p:grpSpPr>
        <p:pic>
          <p:nvPicPr>
            <p:cNvPr id="22" name="그림 2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477" t="27900" r="22477" b="8489"/>
            <a:stretch/>
          </p:blipFill>
          <p:spPr>
            <a:xfrm>
              <a:off x="2377439" y="1511299"/>
              <a:ext cx="6833063" cy="4203701"/>
            </a:xfrm>
            <a:prstGeom prst="rect">
              <a:avLst/>
            </a:prstGeom>
          </p:spPr>
        </p:pic>
        <p:sp>
          <p:nvSpPr>
            <p:cNvPr id="23" name="직사각형 22"/>
            <p:cNvSpPr/>
            <p:nvPr/>
          </p:nvSpPr>
          <p:spPr>
            <a:xfrm>
              <a:off x="3798916" y="2668385"/>
              <a:ext cx="2044932" cy="166255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3798916" y="3142211"/>
              <a:ext cx="2044932" cy="166255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직사각형 24"/>
            <p:cNvSpPr/>
            <p:nvPr/>
          </p:nvSpPr>
          <p:spPr>
            <a:xfrm>
              <a:off x="3798916" y="3740728"/>
              <a:ext cx="2044932" cy="166255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3798916" y="4430684"/>
              <a:ext cx="1454728" cy="174566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3798916" y="4738255"/>
              <a:ext cx="1454728" cy="174566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3798916" y="5058295"/>
              <a:ext cx="1454728" cy="174566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7356764" y="5074918"/>
              <a:ext cx="1454728" cy="174566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7356764" y="4738255"/>
              <a:ext cx="1454728" cy="174566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798701" y="2668385"/>
              <a:ext cx="828914" cy="1662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100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asdfgh123</a:t>
              </a:r>
              <a:endParaRPr lang="ko-KR" altLang="en-US" sz="1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2" name="직사각형 31"/>
            <p:cNvSpPr/>
            <p:nvPr/>
          </p:nvSpPr>
          <p:spPr>
            <a:xfrm>
              <a:off x="3798701" y="3142210"/>
              <a:ext cx="943215" cy="16625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100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***********</a:t>
              </a:r>
              <a:endParaRPr lang="ko-KR" altLang="en-US" sz="1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3" name="직사각형 32"/>
            <p:cNvSpPr/>
            <p:nvPr/>
          </p:nvSpPr>
          <p:spPr>
            <a:xfrm>
              <a:off x="3798701" y="3738649"/>
              <a:ext cx="943216" cy="16625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100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***********</a:t>
              </a:r>
              <a:endParaRPr lang="ko-KR" altLang="en-US" sz="1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4" name="직사각형 33"/>
            <p:cNvSpPr/>
            <p:nvPr/>
          </p:nvSpPr>
          <p:spPr>
            <a:xfrm>
              <a:off x="3798701" y="4426524"/>
              <a:ext cx="943216" cy="1787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100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12345678910</a:t>
              </a:r>
              <a:endParaRPr lang="ko-KR" altLang="en-US" sz="1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5" name="직사각형 34"/>
            <p:cNvSpPr/>
            <p:nvPr/>
          </p:nvSpPr>
          <p:spPr>
            <a:xfrm>
              <a:off x="3798700" y="4738254"/>
              <a:ext cx="567960" cy="1787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00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홍길동</a:t>
              </a:r>
              <a:endParaRPr lang="ko-KR" altLang="en-US" sz="1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6" name="직사각형 35"/>
            <p:cNvSpPr/>
            <p:nvPr/>
          </p:nvSpPr>
          <p:spPr>
            <a:xfrm>
              <a:off x="3798700" y="5058294"/>
              <a:ext cx="828915" cy="1787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00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한국기술기업</a:t>
              </a:r>
              <a:endParaRPr lang="ko-KR" altLang="en-US" sz="1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7" name="직사각형 36"/>
            <p:cNvSpPr/>
            <p:nvPr/>
          </p:nvSpPr>
          <p:spPr>
            <a:xfrm>
              <a:off x="7356764" y="4738254"/>
              <a:ext cx="809365" cy="1787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100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1234567890</a:t>
              </a:r>
              <a:endParaRPr lang="ko-KR" altLang="en-US" sz="1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8" name="직사각형 37"/>
            <p:cNvSpPr/>
            <p:nvPr/>
          </p:nvSpPr>
          <p:spPr>
            <a:xfrm>
              <a:off x="7356765" y="5080458"/>
              <a:ext cx="1454728" cy="16002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100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100000 - 0000000</a:t>
              </a:r>
              <a:endParaRPr lang="ko-KR" altLang="en-US" sz="1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pic>
        <p:nvPicPr>
          <p:cNvPr id="39" name="그림 38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41192"/>
      </p:ext>
    </p:extLst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2070794" y="3150322"/>
            <a:ext cx="669016" cy="669016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544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636058" y="5738993"/>
            <a:ext cx="669016" cy="669016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099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10133731" y="4181101"/>
            <a:ext cx="669016" cy="669016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211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graphicFrame>
        <p:nvGraphicFramePr>
          <p:cNvPr id="3" name="개체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6609325"/>
              </p:ext>
            </p:extLst>
          </p:nvPr>
        </p:nvGraphicFramePr>
        <p:xfrm>
          <a:off x="1559004" y="504450"/>
          <a:ext cx="9034029" cy="57670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026" name="Image" r:id="rId3" imgW="12038040" imgH="7682400" progId="Photoshop.Image.13">
                  <p:embed/>
                </p:oleObj>
              </mc:Choice>
              <mc:Fallback>
                <p:oleObj name="Image" r:id="rId3" imgW="12038040" imgH="768240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59004" y="504450"/>
                        <a:ext cx="9034029" cy="57670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274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t="7541" b="2080"/>
          <a:stretch/>
        </p:blipFill>
        <p:spPr>
          <a:xfrm>
            <a:off x="1560736" y="508243"/>
            <a:ext cx="9028618" cy="5761887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5720000" y="6015131"/>
            <a:ext cx="669016" cy="669016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728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3"/>
          <a:srcRect t="7541" b="2080"/>
          <a:stretch/>
        </p:blipFill>
        <p:spPr>
          <a:xfrm>
            <a:off x="1560736" y="508243"/>
            <a:ext cx="9028618" cy="5761887"/>
          </a:xfrm>
          <a:prstGeom prst="rect">
            <a:avLst/>
          </a:prstGeom>
        </p:spPr>
      </p:pic>
      <p:sp>
        <p:nvSpPr>
          <p:cNvPr id="4" name="직사각형 3"/>
          <p:cNvSpPr/>
          <p:nvPr/>
        </p:nvSpPr>
        <p:spPr>
          <a:xfrm>
            <a:off x="4914900" y="5699760"/>
            <a:ext cx="4175760" cy="5257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graphicFrame>
        <p:nvGraphicFramePr>
          <p:cNvPr id="21" name="개체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4310928"/>
              </p:ext>
            </p:extLst>
          </p:nvPr>
        </p:nvGraphicFramePr>
        <p:xfrm>
          <a:off x="1560736" y="1221971"/>
          <a:ext cx="9028618" cy="43355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164" name="Image" r:id="rId5" imgW="16939440" imgH="9015840" progId="Photoshop.Image.13">
                  <p:embed/>
                </p:oleObj>
              </mc:Choice>
              <mc:Fallback>
                <p:oleObj name="Image" r:id="rId5" imgW="16939440" imgH="9015840" progId="Photoshop.Image.13">
                  <p:embed/>
                  <p:pic>
                    <p:nvPicPr>
                      <p:cNvPr id="5" name="개체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60736" y="1221971"/>
                        <a:ext cx="9028618" cy="43355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직사각형 21"/>
          <p:cNvSpPr/>
          <p:nvPr/>
        </p:nvSpPr>
        <p:spPr>
          <a:xfrm>
            <a:off x="3311430" y="3811445"/>
            <a:ext cx="1091919" cy="1069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6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OO</a:t>
            </a:r>
            <a:r>
              <a:rPr lang="ko-KR" altLang="en-US" sz="6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은행</a:t>
            </a:r>
          </a:p>
        </p:txBody>
      </p:sp>
      <p:sp>
        <p:nvSpPr>
          <p:cNvPr id="23" name="직사각형 22"/>
          <p:cNvSpPr/>
          <p:nvPr/>
        </p:nvSpPr>
        <p:spPr>
          <a:xfrm>
            <a:off x="7891095" y="3801763"/>
            <a:ext cx="538011" cy="1295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600" b="1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홍길동</a:t>
            </a:r>
          </a:p>
        </p:txBody>
      </p:sp>
      <p:sp>
        <p:nvSpPr>
          <p:cNvPr id="24" name="직사각형 23"/>
          <p:cNvSpPr/>
          <p:nvPr/>
        </p:nvSpPr>
        <p:spPr>
          <a:xfrm>
            <a:off x="6957755" y="3801764"/>
            <a:ext cx="929662" cy="1333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600" b="1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865-OO-OOOOOO</a:t>
            </a:r>
            <a:endParaRPr lang="ko-KR" altLang="en-US" sz="600" b="1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25" name="그림 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3558026" y="3886572"/>
            <a:ext cx="447167" cy="495794"/>
          </a:xfrm>
          <a:prstGeom prst="rect">
            <a:avLst/>
          </a:prstGeom>
        </p:spPr>
      </p:pic>
      <p:pic>
        <p:nvPicPr>
          <p:cNvPr id="26" name="그림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7426170" y="4062055"/>
            <a:ext cx="447167" cy="495794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7766391" y="3741767"/>
            <a:ext cx="176055" cy="1645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/</a:t>
            </a:r>
            <a:endParaRPr lang="ko-KR" altLang="en-US" sz="10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12319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t="7541" b="2080"/>
          <a:stretch/>
        </p:blipFill>
        <p:spPr>
          <a:xfrm>
            <a:off x="1560736" y="508243"/>
            <a:ext cx="9028618" cy="5761887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0745" y="1164528"/>
            <a:ext cx="9018610" cy="3754426"/>
          </a:xfrm>
          <a:prstGeom prst="rect">
            <a:avLst/>
          </a:prstGeom>
          <a:ln>
            <a:solidFill>
              <a:srgbClr val="A1A2A4"/>
            </a:solidFill>
          </a:ln>
        </p:spPr>
      </p:pic>
      <p:sp>
        <p:nvSpPr>
          <p:cNvPr id="22" name="직사각형 21"/>
          <p:cNvSpPr/>
          <p:nvPr/>
        </p:nvSpPr>
        <p:spPr>
          <a:xfrm>
            <a:off x="3416531" y="1471149"/>
            <a:ext cx="1820488" cy="31036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8865366" y="3637314"/>
            <a:ext cx="515389" cy="131149"/>
          </a:xfrm>
          <a:prstGeom prst="rect">
            <a:avLst/>
          </a:prstGeom>
          <a:solidFill>
            <a:srgbClr val="F0F0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00" dirty="0" err="1" smtClean="0">
                <a:solidFill>
                  <a:schemeClr val="tx1"/>
                </a:solidFill>
              </a:rPr>
              <a:t>훈련장려금</a:t>
            </a:r>
            <a:endParaRPr lang="ko-KR" altLang="en-US" sz="500" dirty="0">
              <a:solidFill>
                <a:schemeClr val="tx1"/>
              </a:solidFill>
            </a:endParaRP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2820214" y="2156382"/>
            <a:ext cx="6952889" cy="22327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모서리가 둥근 직사각형 22"/>
          <p:cNvSpPr/>
          <p:nvPr/>
        </p:nvSpPr>
        <p:spPr>
          <a:xfrm>
            <a:off x="4122605" y="2290958"/>
            <a:ext cx="4368839" cy="34043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fontAlgn="base">
              <a:spcBef>
                <a:spcPts val="500"/>
              </a:spcBef>
              <a:spcAft>
                <a:spcPts val="500"/>
              </a:spcAft>
            </a:pPr>
            <a:r>
              <a:rPr lang="en-US" altLang="ko-KR" sz="2000" b="1" kern="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&lt;</a:t>
            </a:r>
            <a:r>
              <a:rPr lang="ko-KR" altLang="en-US" sz="2000" b="1" kern="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훈련비 </a:t>
            </a:r>
            <a:r>
              <a:rPr lang="ko-KR" altLang="en-US" sz="2000" b="1" kern="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신청기간 입력 시 </a:t>
            </a:r>
            <a:r>
              <a:rPr lang="ko-KR" altLang="en-US" sz="2000" b="1" kern="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주의사항</a:t>
            </a:r>
            <a:r>
              <a:rPr lang="en-US" altLang="ko-KR" sz="2000" b="1" kern="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&gt;</a:t>
            </a:r>
            <a:endParaRPr lang="ko-KR" altLang="en-US" sz="2000" b="1" kern="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graphicFrame>
        <p:nvGraphicFramePr>
          <p:cNvPr id="24" name="표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3017507"/>
              </p:ext>
            </p:extLst>
          </p:nvPr>
        </p:nvGraphicFramePr>
        <p:xfrm>
          <a:off x="3324342" y="2694868"/>
          <a:ext cx="5965367" cy="1514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8456">
                  <a:extLst>
                    <a:ext uri="{9D8B030D-6E8A-4147-A177-3AD203B41FA5}">
                      <a16:colId xmlns:a16="http://schemas.microsoft.com/office/drawing/2014/main" val="413318002"/>
                    </a:ext>
                  </a:extLst>
                </a:gridCol>
                <a:gridCol w="1369180">
                  <a:extLst>
                    <a:ext uri="{9D8B030D-6E8A-4147-A177-3AD203B41FA5}">
                      <a16:colId xmlns:a16="http://schemas.microsoft.com/office/drawing/2014/main" val="4120071080"/>
                    </a:ext>
                  </a:extLst>
                </a:gridCol>
                <a:gridCol w="2217731">
                  <a:extLst>
                    <a:ext uri="{9D8B030D-6E8A-4147-A177-3AD203B41FA5}">
                      <a16:colId xmlns:a16="http://schemas.microsoft.com/office/drawing/2014/main" val="2492244135"/>
                    </a:ext>
                  </a:extLst>
                </a:gridCol>
              </a:tblGrid>
              <a:tr h="29757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신청기간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8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입력 여부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8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비고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0130984"/>
                  </a:ext>
                </a:extLst>
              </a:tr>
              <a:tr h="40566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2020.</a:t>
                      </a:r>
                      <a:r>
                        <a:rPr lang="en-US" altLang="ko-KR" sz="1200" baseline="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03. 01 ~ 2020. 03. 31.</a:t>
                      </a:r>
                      <a:endParaRPr lang="ko-KR" altLang="en-US" sz="1200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입력 가능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err="1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동월한</a:t>
                      </a:r>
                      <a:r>
                        <a:rPr lang="ko-KR" altLang="en-US" sz="12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월 내에서 입력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587886"/>
                  </a:ext>
                </a:extLst>
              </a:tr>
              <a:tr h="40566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2020. 03. 16 ~ 2020. 03. 31.</a:t>
                      </a:r>
                      <a:endParaRPr lang="ko-KR" altLang="en-US" sz="1200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입력 가능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err="1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동월한</a:t>
                      </a:r>
                      <a:r>
                        <a:rPr lang="ko-KR" altLang="en-US" sz="12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월 내에서 입력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2252770"/>
                  </a:ext>
                </a:extLst>
              </a:tr>
              <a:tr h="40566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2020. 03. 16 ~ 2020. 04. 15.</a:t>
                      </a:r>
                      <a:endParaRPr lang="ko-KR" altLang="en-US" sz="1200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입력 불가능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두개 이상의 월 입력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468853"/>
                  </a:ext>
                </a:extLst>
              </a:tr>
            </a:tbl>
          </a:graphicData>
        </a:graphic>
      </p:graphicFrame>
      <p:pic>
        <p:nvPicPr>
          <p:cNvPr id="17" name="그림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4697461" y="1608107"/>
            <a:ext cx="669016" cy="66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855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t="7541" b="2080"/>
          <a:stretch/>
        </p:blipFill>
        <p:spPr>
          <a:xfrm>
            <a:off x="1560736" y="508243"/>
            <a:ext cx="9028618" cy="5761887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0745" y="1164528"/>
            <a:ext cx="9018610" cy="3754426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10031461" y="1382255"/>
            <a:ext cx="669016" cy="669016"/>
          </a:xfrm>
          <a:prstGeom prst="rect">
            <a:avLst/>
          </a:prstGeom>
        </p:spPr>
      </p:pic>
      <p:sp>
        <p:nvSpPr>
          <p:cNvPr id="18" name="직사각형 17"/>
          <p:cNvSpPr/>
          <p:nvPr/>
        </p:nvSpPr>
        <p:spPr>
          <a:xfrm>
            <a:off x="8857053" y="3629001"/>
            <a:ext cx="515389" cy="131149"/>
          </a:xfrm>
          <a:prstGeom prst="rect">
            <a:avLst/>
          </a:prstGeom>
          <a:solidFill>
            <a:srgbClr val="F0F0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00" dirty="0" err="1" smtClean="0">
                <a:solidFill>
                  <a:schemeClr val="tx1"/>
                </a:solidFill>
              </a:rPr>
              <a:t>훈련장려금</a:t>
            </a:r>
            <a:endParaRPr lang="ko-KR" altLang="en-US" sz="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5004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그룹 18"/>
          <p:cNvGrpSpPr/>
          <p:nvPr/>
        </p:nvGrpSpPr>
        <p:grpSpPr>
          <a:xfrm>
            <a:off x="66675" y="47625"/>
            <a:ext cx="12039528" cy="6741621"/>
            <a:chOff x="1403521" y="0"/>
            <a:chExt cx="9498098" cy="6613555"/>
          </a:xfrm>
        </p:grpSpPr>
        <p:sp>
          <p:nvSpPr>
            <p:cNvPr id="20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1000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1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1000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2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D2D3D5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1000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3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1000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4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1000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5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1000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6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1000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7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1000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16" name="모서리가 둥근 직사각형 15"/>
          <p:cNvSpPr/>
          <p:nvPr/>
        </p:nvSpPr>
        <p:spPr>
          <a:xfrm>
            <a:off x="506940" y="400939"/>
            <a:ext cx="11167470" cy="752475"/>
          </a:xfrm>
          <a:prstGeom prst="roundRect">
            <a:avLst/>
          </a:prstGeom>
          <a:solidFill>
            <a:schemeClr val="tx1">
              <a:alpha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&lt;</a:t>
            </a:r>
            <a:r>
              <a:rPr lang="ko-KR" altLang="en-US" sz="2400" b="1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훈련장려금</a:t>
            </a:r>
            <a:r>
              <a:rPr lang="ko-KR" altLang="en-US" sz="24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참고사항</a:t>
            </a:r>
            <a:r>
              <a:rPr lang="en-US" altLang="ko-KR" sz="24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&gt;</a:t>
            </a:r>
            <a:endParaRPr lang="ko-KR" altLang="en-US" sz="2400" b="1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cxnSp>
        <p:nvCxnSpPr>
          <p:cNvPr id="29" name="직선 연결선 28"/>
          <p:cNvCxnSpPr>
            <a:stCxn id="16" idx="2"/>
          </p:cNvCxnSpPr>
          <p:nvPr/>
        </p:nvCxnSpPr>
        <p:spPr>
          <a:xfrm>
            <a:off x="6090675" y="1153414"/>
            <a:ext cx="5325" cy="511671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530987" y="1806459"/>
            <a:ext cx="543197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※1</a:t>
            </a:r>
            <a:r>
              <a:rPr lang="ko-KR" altLang="en-US" sz="1100" dirty="0">
                <a:latin typeface="HY견고딕" panose="02030600000101010101" pitchFamily="18" charset="-127"/>
                <a:ea typeface="HY견고딕" panose="02030600000101010101" pitchFamily="18" charset="-127"/>
              </a:rPr>
              <a:t>개월 이상 </a:t>
            </a:r>
            <a:r>
              <a:rPr lang="ko-KR" altLang="en-US" sz="1100" dirty="0" err="1">
                <a:latin typeface="HY견고딕" panose="02030600000101010101" pitchFamily="18" charset="-127"/>
                <a:ea typeface="HY견고딕" panose="02030600000101010101" pitchFamily="18" charset="-127"/>
              </a:rPr>
              <a:t>훈련실시</a:t>
            </a:r>
            <a:r>
              <a:rPr lang="ko-KR" altLang="en-US" sz="1100" dirty="0">
                <a:latin typeface="HY견고딕" panose="02030600000101010101" pitchFamily="18" charset="-127"/>
                <a:ea typeface="HY견고딕" panose="02030600000101010101" pitchFamily="18" charset="-127"/>
              </a:rPr>
              <a:t> 이후 월 단위로 </a:t>
            </a:r>
            <a:r>
              <a:rPr lang="ko-KR" altLang="en-US" sz="11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신청</a:t>
            </a:r>
            <a:endParaRPr lang="ko-KR" altLang="en-US" sz="11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45526" y="5787294"/>
            <a:ext cx="5450766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300" b="1" dirty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300" b="1" spc="-150" dirty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※ 2020.06. </a:t>
            </a:r>
            <a:r>
              <a:rPr lang="ko-KR" altLang="en-US" sz="1300" b="1" spc="-150" dirty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시행된 </a:t>
            </a:r>
            <a:r>
              <a:rPr lang="en-US" altLang="ko-KR" sz="1300" b="1" spc="-150" dirty="0" smtClean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‘</a:t>
            </a:r>
            <a:r>
              <a:rPr lang="ko-KR" altLang="en-US" sz="1300" b="1" spc="-150" dirty="0" smtClean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코로나</a:t>
            </a:r>
            <a:r>
              <a:rPr lang="en-US" altLang="ko-KR" sz="1300" b="1" spc="-150" dirty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19 </a:t>
            </a:r>
            <a:r>
              <a:rPr lang="ko-KR" altLang="en-US" sz="1300" b="1" spc="-150" dirty="0" err="1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고용위기</a:t>
            </a:r>
            <a:r>
              <a:rPr lang="ko-KR" altLang="en-US" sz="1300" b="1" spc="-150" dirty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극복을 위한 </a:t>
            </a:r>
            <a:r>
              <a:rPr lang="ko-KR" altLang="en-US" sz="1300" b="1" spc="-150" dirty="0" err="1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일학습병행</a:t>
            </a:r>
            <a:r>
              <a:rPr lang="ko-KR" altLang="en-US" sz="1300" b="1" spc="-150" dirty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300" b="1" spc="-150" dirty="0" smtClean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특별조치</a:t>
            </a:r>
            <a:r>
              <a:rPr lang="en-US" altLang="ko-KR" sz="1300" b="1" spc="-150" dirty="0" smtClean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’</a:t>
            </a:r>
            <a:r>
              <a:rPr lang="ko-KR" altLang="en-US" sz="1300" b="1" spc="-150" dirty="0" smtClean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참고</a:t>
            </a:r>
            <a:endParaRPr lang="ko-KR" altLang="en-US" sz="1300" b="1" spc="-150" dirty="0">
              <a:solidFill>
                <a:srgbClr val="FF00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graphicFrame>
        <p:nvGraphicFramePr>
          <p:cNvPr id="43" name="표 42"/>
          <p:cNvGraphicFramePr>
            <a:graphicFrameLocks noGrp="1"/>
          </p:cNvGraphicFramePr>
          <p:nvPr>
            <p:extLst/>
          </p:nvPr>
        </p:nvGraphicFramePr>
        <p:xfrm>
          <a:off x="576006" y="2744400"/>
          <a:ext cx="5450766" cy="174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4897">
                  <a:extLst>
                    <a:ext uri="{9D8B030D-6E8A-4147-A177-3AD203B41FA5}">
                      <a16:colId xmlns:a16="http://schemas.microsoft.com/office/drawing/2014/main" val="413318002"/>
                    </a:ext>
                  </a:extLst>
                </a:gridCol>
                <a:gridCol w="1603630">
                  <a:extLst>
                    <a:ext uri="{9D8B030D-6E8A-4147-A177-3AD203B41FA5}">
                      <a16:colId xmlns:a16="http://schemas.microsoft.com/office/drawing/2014/main" val="2492244135"/>
                    </a:ext>
                  </a:extLst>
                </a:gridCol>
                <a:gridCol w="2212239">
                  <a:extLst>
                    <a:ext uri="{9D8B030D-6E8A-4147-A177-3AD203B41FA5}">
                      <a16:colId xmlns:a16="http://schemas.microsoft.com/office/drawing/2014/main" val="3667030625"/>
                    </a:ext>
                  </a:extLst>
                </a:gridCol>
              </a:tblGrid>
              <a:tr h="35758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spc="-150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연간 </a:t>
                      </a:r>
                      <a:r>
                        <a:rPr lang="ko-KR" altLang="en-US" sz="1400" spc="-150" dirty="0" smtClean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평균 </a:t>
                      </a:r>
                      <a:r>
                        <a:rPr lang="ko-KR" altLang="en-US" sz="1400" spc="-150" dirty="0" err="1" smtClean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도제식</a:t>
                      </a:r>
                      <a:r>
                        <a:rPr lang="ko-KR" altLang="en-US" sz="1400" spc="-150" dirty="0" smtClean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</a:t>
                      </a:r>
                      <a:endParaRPr lang="en-US" altLang="ko-KR" sz="1400" spc="-150" dirty="0" smtClean="0">
                        <a:solidFill>
                          <a:schemeClr val="tx1"/>
                        </a:solidFill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  <a:p>
                      <a:pPr algn="ctr" latinLnBrk="1"/>
                      <a:r>
                        <a:rPr lang="ko-KR" altLang="en-US" sz="1400" spc="-150" dirty="0" smtClean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현장교육훈련 </a:t>
                      </a:r>
                      <a:endParaRPr lang="en-US" altLang="ko-KR" sz="1400" spc="-150" dirty="0" smtClean="0">
                        <a:solidFill>
                          <a:schemeClr val="tx1"/>
                        </a:solidFill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  <a:p>
                      <a:pPr algn="ctr" latinLnBrk="1"/>
                      <a:r>
                        <a:rPr lang="ko-KR" altLang="en-US" sz="1400" spc="-150" dirty="0" err="1" smtClean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편성시간</a:t>
                      </a:r>
                      <a:endParaRPr lang="ko-KR" altLang="en-US" sz="1400" spc="-150" dirty="0">
                        <a:solidFill>
                          <a:schemeClr val="tx1"/>
                        </a:solidFill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36000" marR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8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spc="-150" dirty="0" err="1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일학습병행</a:t>
                      </a:r>
                      <a:r>
                        <a:rPr lang="ko-KR" altLang="en-US" sz="1400" spc="-150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</a:t>
                      </a:r>
                      <a:endParaRPr lang="en-US" altLang="ko-KR" sz="1400" spc="-150" dirty="0" smtClean="0">
                        <a:solidFill>
                          <a:schemeClr val="tx1"/>
                        </a:solidFill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  <a:p>
                      <a:pPr algn="ctr" latinLnBrk="1"/>
                      <a:r>
                        <a:rPr lang="ko-KR" altLang="en-US" sz="1400" spc="-150" dirty="0" err="1" smtClean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훈련장려금</a:t>
                      </a:r>
                      <a:endParaRPr lang="ko-KR" altLang="en-US" sz="1400" spc="-150" dirty="0">
                        <a:solidFill>
                          <a:schemeClr val="tx1"/>
                        </a:solidFill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36000" marR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8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spc="-150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지급조건</a:t>
                      </a:r>
                    </a:p>
                  </a:txBody>
                  <a:tcPr marL="36000" marR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0130984"/>
                  </a:ext>
                </a:extLst>
              </a:tr>
              <a:tr h="27644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spc="-150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200</a:t>
                      </a:r>
                      <a:r>
                        <a:rPr lang="ko-KR" altLang="en-US" sz="1200" spc="-150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시간 미만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spc="-150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미지급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587886"/>
                  </a:ext>
                </a:extLst>
              </a:tr>
              <a:tr h="27644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spc="-150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200</a:t>
                      </a:r>
                      <a:r>
                        <a:rPr lang="ko-KR" altLang="en-US" sz="1200" spc="-150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시간 이상 </a:t>
                      </a:r>
                      <a:r>
                        <a:rPr lang="en-US" altLang="ko-KR" sz="1200" spc="-150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300</a:t>
                      </a:r>
                      <a:r>
                        <a:rPr lang="ko-KR" altLang="en-US" sz="1200" spc="-150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시간 미만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spc="-150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월 </a:t>
                      </a:r>
                      <a:r>
                        <a:rPr lang="en-US" altLang="ko-KR" sz="1200" spc="-150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20</a:t>
                      </a:r>
                      <a:r>
                        <a:rPr lang="ko-KR" altLang="en-US" sz="1200" spc="-150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만원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8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도제식현장교육훈련 및 현장외교육훈련 중 어느 하나라도 실시한 월에 한하여 지급</a:t>
                      </a:r>
                      <a:endParaRPr lang="ko-KR" altLang="en-US" sz="1000" b="1" dirty="0">
                        <a:solidFill>
                          <a:schemeClr val="tx1"/>
                        </a:solidFill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2252770"/>
                  </a:ext>
                </a:extLst>
              </a:tr>
              <a:tr h="27644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spc="-150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300</a:t>
                      </a:r>
                      <a:r>
                        <a:rPr lang="ko-KR" altLang="en-US" sz="1200" spc="-150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시간 이상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spc="-150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월 </a:t>
                      </a:r>
                      <a:r>
                        <a:rPr lang="en-US" altLang="ko-KR" sz="1200" spc="-150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30</a:t>
                      </a:r>
                      <a:r>
                        <a:rPr lang="ko-KR" altLang="en-US" sz="1200" spc="-150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만원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8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1훈왼손잡이 Regular" panose="02020603020101020101" pitchFamily="18" charset="-127"/>
                        <a:ea typeface="1훈왼손잡이 Regular" panose="02020603020101020101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  <a:alpha val="9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0796992"/>
                  </a:ext>
                </a:extLst>
              </a:tr>
            </a:tbl>
          </a:graphicData>
        </a:graphic>
      </p:graphicFrame>
      <p:sp>
        <p:nvSpPr>
          <p:cNvPr id="44" name="직사각형 43"/>
          <p:cNvSpPr/>
          <p:nvPr/>
        </p:nvSpPr>
        <p:spPr>
          <a:xfrm>
            <a:off x="3790013" y="3812199"/>
            <a:ext cx="2206279" cy="56195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15523" y="2174671"/>
            <a:ext cx="48750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6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산학일체형</a:t>
            </a:r>
            <a:r>
              <a:rPr lang="ko-KR" altLang="en-US" sz="16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600" dirty="0" err="1">
                <a:latin typeface="HY견고딕" panose="02030600000101010101" pitchFamily="18" charset="-127"/>
                <a:ea typeface="HY견고딕" panose="02030600000101010101" pitchFamily="18" charset="-127"/>
              </a:rPr>
              <a:t>도제학교</a:t>
            </a:r>
            <a:r>
              <a:rPr lang="ko-KR" altLang="en-US" sz="1600" dirty="0">
                <a:latin typeface="HY견고딕" panose="02030600000101010101" pitchFamily="18" charset="-127"/>
                <a:ea typeface="HY견고딕" panose="02030600000101010101" pitchFamily="18" charset="-127"/>
              </a:rPr>
              <a:t> 훈련과정은 아래 기준 적용 </a:t>
            </a:r>
            <a:endParaRPr lang="en-US" altLang="ko-KR" sz="16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r>
              <a:rPr lang="en-US" altLang="ko-KR" sz="1200" dirty="0">
                <a:latin typeface="HY견고딕" panose="02030600000101010101" pitchFamily="18" charset="-127"/>
                <a:ea typeface="HY견고딕" panose="02030600000101010101" pitchFamily="18" charset="-127"/>
              </a:rPr>
              <a:t>-  </a:t>
            </a:r>
            <a:r>
              <a:rPr lang="ko-KR" altLang="en-US" sz="1200" dirty="0">
                <a:latin typeface="HY견고딕" panose="02030600000101010101" pitchFamily="18" charset="-127"/>
                <a:ea typeface="HY견고딕" panose="02030600000101010101" pitchFamily="18" charset="-127"/>
              </a:rPr>
              <a:t>연간 평균 </a:t>
            </a:r>
            <a:r>
              <a:rPr lang="en-US" altLang="ko-KR" sz="1200" dirty="0">
                <a:latin typeface="HY견고딕" panose="02030600000101010101" pitchFamily="18" charset="-127"/>
                <a:ea typeface="HY견고딕" panose="02030600000101010101" pitchFamily="18" charset="-127"/>
              </a:rPr>
              <a:t>OJT </a:t>
            </a:r>
            <a:r>
              <a:rPr lang="ko-KR" altLang="en-US" sz="1200" dirty="0" err="1">
                <a:latin typeface="HY견고딕" panose="02030600000101010101" pitchFamily="18" charset="-127"/>
                <a:ea typeface="HY견고딕" panose="02030600000101010101" pitchFamily="18" charset="-127"/>
              </a:rPr>
              <a:t>편성시간에</a:t>
            </a:r>
            <a:r>
              <a:rPr lang="ko-KR" altLang="en-US" sz="1200" dirty="0">
                <a:latin typeface="HY견고딕" panose="02030600000101010101" pitchFamily="18" charset="-127"/>
                <a:ea typeface="HY견고딕" panose="02030600000101010101" pitchFamily="18" charset="-127"/>
              </a:rPr>
              <a:t> 따라 </a:t>
            </a:r>
            <a:r>
              <a:rPr lang="ko-KR" altLang="en-US" sz="1200" dirty="0" err="1">
                <a:latin typeface="HY견고딕" panose="02030600000101010101" pitchFamily="18" charset="-127"/>
                <a:ea typeface="HY견고딕" panose="02030600000101010101" pitchFamily="18" charset="-127"/>
              </a:rPr>
              <a:t>학습근로자</a:t>
            </a:r>
            <a:r>
              <a:rPr lang="ko-KR" altLang="en-US" sz="1200" dirty="0"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200" dirty="0"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r>
              <a:rPr lang="ko-KR" altLang="en-US" sz="1200" dirty="0">
                <a:latin typeface="HY견고딕" panose="02030600000101010101" pitchFamily="18" charset="-127"/>
                <a:ea typeface="HY견고딕" panose="02030600000101010101" pitchFamily="18" charset="-127"/>
              </a:rPr>
              <a:t>인당 정액 지급 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503703" y="4520607"/>
            <a:ext cx="5515007" cy="1269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100" spc="-15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※ </a:t>
            </a:r>
            <a:r>
              <a:rPr lang="ko-KR" altLang="en-US" sz="1100" spc="-15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훈련과정의 초월과 </a:t>
            </a:r>
            <a:r>
              <a:rPr lang="ko-KR" altLang="en-US" sz="1100" spc="-15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종월</a:t>
            </a:r>
            <a:r>
              <a:rPr lang="en-US" altLang="ko-KR" sz="1100" spc="-15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1100" spc="-15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학습근로자의 중도탈락월에 대한 </a:t>
            </a:r>
            <a:r>
              <a:rPr lang="ko-KR" altLang="en-US" sz="1100" spc="-15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일학습병행</a:t>
            </a:r>
            <a:r>
              <a:rPr lang="ko-KR" altLang="en-US" sz="1100" spc="-15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훈련장려금은 </a:t>
            </a:r>
            <a:endParaRPr lang="en-US" altLang="ko-KR" sz="1100" spc="-150" dirty="0" smtClean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r>
              <a:rPr lang="en-US" altLang="ko-KR" sz="1100" spc="-150" dirty="0"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100" spc="-15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     </a:t>
            </a:r>
            <a:r>
              <a:rPr lang="ko-KR" altLang="en-US" sz="1100" spc="-15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훈련일수에</a:t>
            </a:r>
            <a:r>
              <a:rPr lang="ko-KR" altLang="en-US" sz="1100" spc="-15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비례하여 </a:t>
            </a:r>
            <a:r>
              <a:rPr lang="ko-KR" altLang="en-US" sz="1100" spc="-15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일할계산</a:t>
            </a:r>
            <a:r>
              <a:rPr lang="ko-KR" altLang="en-US" sz="1100" spc="-15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지급</a:t>
            </a:r>
            <a:r>
              <a:rPr lang="en-US" altLang="ko-KR" sz="1100" spc="-15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[’21</a:t>
            </a:r>
            <a:r>
              <a:rPr lang="ko-KR" altLang="en-US" sz="1100" spc="-15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년 </a:t>
            </a:r>
            <a:r>
              <a:rPr lang="en-US" altLang="ko-KR" sz="1100" spc="-15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7</a:t>
            </a:r>
            <a:r>
              <a:rPr lang="ko-KR" altLang="en-US" sz="1100" spc="-15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월 훈련실시분부터는 훈련하는 모든 과정에  대해 </a:t>
            </a:r>
            <a:endParaRPr lang="en-US" altLang="ko-KR" sz="1100" spc="-150" dirty="0" smtClean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r>
              <a:rPr lang="en-US" altLang="ko-KR" sz="1100" spc="-150" dirty="0"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100" spc="-15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     </a:t>
            </a:r>
            <a:r>
              <a:rPr lang="ko-KR" altLang="en-US" sz="1100" spc="-15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일할계산</a:t>
            </a:r>
            <a:r>
              <a:rPr lang="ko-KR" altLang="en-US" sz="1100" spc="-15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적용</a:t>
            </a:r>
            <a:r>
              <a:rPr lang="en-US" altLang="ko-KR" sz="1100" spc="-15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100" spc="-15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특별조치 우선 적용</a:t>
            </a:r>
            <a:r>
              <a:rPr lang="en-US" altLang="ko-KR" sz="1100" spc="-15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)]</a:t>
            </a:r>
          </a:p>
          <a:p>
            <a:endParaRPr lang="en-US" altLang="ko-KR" sz="1100" spc="-150" dirty="0" smtClean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r>
              <a:rPr lang="en-US" altLang="ko-KR" sz="1050" spc="-150" dirty="0"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050" spc="-15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- (</a:t>
            </a:r>
            <a:r>
              <a:rPr lang="ko-KR" altLang="en-US" sz="1050" spc="-15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기준</a:t>
            </a:r>
            <a:r>
              <a:rPr lang="en-US" altLang="ko-KR" sz="1050" spc="-15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) </a:t>
            </a:r>
            <a:r>
              <a:rPr lang="ko-KR" altLang="en-US" sz="1050" spc="-15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출석부에 기재된 훈련과정 초월의 </a:t>
            </a:r>
            <a:r>
              <a:rPr lang="ko-KR" altLang="en-US" sz="1050" spc="-15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훈련시작일</a:t>
            </a:r>
            <a:r>
              <a:rPr lang="en-US" altLang="ko-KR" sz="1050" spc="-15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1050" spc="-15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종월의</a:t>
            </a:r>
            <a:r>
              <a:rPr lang="ko-KR" altLang="en-US" sz="1050" spc="-15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050" spc="-15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훈련종료일</a:t>
            </a:r>
            <a:r>
              <a:rPr lang="en-US" altLang="ko-KR" sz="1050" spc="-15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,  </a:t>
            </a:r>
            <a:r>
              <a:rPr lang="ko-KR" altLang="en-US" sz="1050" spc="-15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중도탈락월의 </a:t>
            </a:r>
            <a:r>
              <a:rPr lang="ko-KR" altLang="en-US" sz="1050" spc="-15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훈련종료일</a:t>
            </a:r>
            <a:endParaRPr lang="en-US" altLang="ko-KR" sz="1050" spc="-150" dirty="0" smtClean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r>
              <a:rPr lang="en-US" altLang="ko-KR" sz="1100" spc="-150" dirty="0"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100" spc="-15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                                                                                                                                         </a:t>
            </a:r>
          </a:p>
          <a:p>
            <a:r>
              <a:rPr lang="en-US" altLang="ko-KR" sz="1100" spc="-150" dirty="0"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100" spc="-15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                                                                                                                                          [</a:t>
            </a:r>
            <a:r>
              <a:rPr lang="ko-KR" altLang="en-US" sz="1100" spc="-15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일학습병행</a:t>
            </a:r>
            <a:r>
              <a:rPr lang="ko-KR" altLang="en-US" sz="1100" spc="-15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100" spc="-15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운영규칙</a:t>
            </a:r>
            <a:r>
              <a:rPr lang="ko-KR" altLang="en-US" sz="1100" spc="-15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별표 </a:t>
            </a:r>
            <a:r>
              <a:rPr lang="en-US" altLang="ko-KR" sz="1100" spc="-15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7]</a:t>
            </a:r>
            <a:endParaRPr lang="ko-KR" altLang="en-US" sz="1100" spc="-15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208899" name="_x259977464" descr="DRW00004548ba6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4640" y="2158831"/>
            <a:ext cx="982663" cy="26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898" name="_x393184208" descr="DRW00004548ba6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8463" y="2857403"/>
            <a:ext cx="400050" cy="26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직사각형 6"/>
          <p:cNvSpPr/>
          <p:nvPr/>
        </p:nvSpPr>
        <p:spPr>
          <a:xfrm>
            <a:off x="6204922" y="1780495"/>
            <a:ext cx="5361506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 algn="just" eaLnBrk="0" fontAlgn="base" latinLnBrk="0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ko-KR" altLang="en-US" sz="1000" dirty="0" smtClean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연간 </a:t>
            </a:r>
            <a:r>
              <a:rPr lang="ko-KR" altLang="en-US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평균 </a:t>
            </a:r>
            <a:r>
              <a:rPr lang="ko-KR" altLang="en-US" sz="1000" dirty="0" err="1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도제식</a:t>
            </a:r>
            <a:r>
              <a:rPr lang="ko-KR" altLang="en-US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현장교육훈련 </a:t>
            </a:r>
            <a:r>
              <a:rPr lang="ko-KR" altLang="en-US" sz="1000" dirty="0" err="1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편성시간</a:t>
            </a:r>
            <a:r>
              <a:rPr lang="ko-KR" altLang="en-US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*에 따라 </a:t>
            </a:r>
            <a:r>
              <a:rPr lang="ko-KR" altLang="en-US" sz="1000" dirty="0" err="1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학습근로자</a:t>
            </a:r>
            <a:r>
              <a:rPr lang="ko-KR" altLang="en-US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r>
              <a:rPr lang="ko-KR" altLang="en-US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인당 정액 </a:t>
            </a:r>
            <a:r>
              <a:rPr lang="ko-KR" altLang="en-US" sz="1000" dirty="0" smtClean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지급</a:t>
            </a:r>
            <a:r>
              <a:rPr lang="en-US" altLang="ko-KR" sz="1000" dirty="0" smtClean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</a:p>
          <a:p>
            <a:pPr lvl="0" algn="just" eaLnBrk="0" fontAlgn="base" latinLnBrk="0" hangingPunct="0">
              <a:spcBef>
                <a:spcPct val="0"/>
              </a:spcBef>
              <a:spcAft>
                <a:spcPct val="0"/>
              </a:spcAft>
            </a:pPr>
            <a:r>
              <a:rPr lang="en-US" altLang="ko-KR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000" dirty="0" smtClean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 </a:t>
            </a:r>
            <a:r>
              <a:rPr lang="ko-KR" altLang="en-US" sz="1000" dirty="0" smtClean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단</a:t>
            </a:r>
            <a:r>
              <a:rPr lang="en-US" altLang="ko-KR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1000" dirty="0" err="1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외부평가</a:t>
            </a:r>
            <a:r>
              <a:rPr lang="ko-KR" altLang="en-US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합격에 따른 </a:t>
            </a:r>
            <a:r>
              <a:rPr lang="ko-KR" altLang="en-US" sz="1000" dirty="0" smtClean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추가지원금은 미지급</a:t>
            </a:r>
            <a:r>
              <a:rPr lang="en-US" altLang="ko-KR" sz="1000" dirty="0" smtClean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en-US" altLang="ko-KR" sz="10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6235709" y="3112308"/>
            <a:ext cx="529899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fontAlgn="base" latinLnBrk="0" hangingPunct="0">
              <a:spcBef>
                <a:spcPct val="0"/>
              </a:spcBef>
              <a:spcAft>
                <a:spcPct val="0"/>
              </a:spcAft>
            </a:pPr>
            <a:r>
              <a:rPr lang="en-US" altLang="ko-KR" sz="1000" dirty="0" smtClean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- </a:t>
            </a:r>
            <a:r>
              <a:rPr lang="ko-KR" altLang="en-US" sz="1000" dirty="0" err="1" smtClean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일학습병행</a:t>
            </a:r>
            <a:r>
              <a:rPr lang="ko-KR" altLang="en-US" sz="1000" dirty="0" smtClean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000" dirty="0" err="1" smtClean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훈련장려금</a:t>
            </a:r>
            <a:r>
              <a:rPr lang="en-US" altLang="ko-KR" sz="1000" dirty="0" smtClean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: </a:t>
            </a:r>
            <a:r>
              <a:rPr lang="ko-KR" altLang="en-US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연평균 훈련시간이 </a:t>
            </a:r>
            <a:r>
              <a:rPr lang="en-US" altLang="ko-KR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200</a:t>
            </a:r>
            <a:r>
              <a:rPr lang="ko-KR" altLang="en-US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시간 미만이므로 </a:t>
            </a:r>
            <a:r>
              <a:rPr lang="ko-KR" altLang="en-US" sz="1000" dirty="0" err="1" smtClean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훈련장려금</a:t>
            </a:r>
            <a:r>
              <a:rPr lang="ko-KR" altLang="en-US" sz="1000" dirty="0" smtClean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000" dirty="0" err="1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미지원</a:t>
            </a:r>
            <a:r>
              <a:rPr lang="ko-KR" altLang="en-US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0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6301295" y="4110790"/>
            <a:ext cx="521667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latinLnBrk="0" hangingPunct="0">
              <a:spcBef>
                <a:spcPct val="0"/>
              </a:spcBef>
              <a:spcAft>
                <a:spcPct val="0"/>
              </a:spcAft>
            </a:pPr>
            <a:r>
              <a:rPr lang="en-US" altLang="ko-KR" sz="1000" dirty="0" smtClean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- </a:t>
            </a:r>
            <a:r>
              <a:rPr lang="ko-KR" altLang="en-US" sz="1000" dirty="0" err="1" smtClean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일학습병행</a:t>
            </a:r>
            <a:r>
              <a:rPr lang="ko-KR" altLang="en-US" sz="1000" dirty="0" smtClean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000" dirty="0" err="1" smtClean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훈련장려금</a:t>
            </a:r>
            <a:r>
              <a:rPr lang="en-US" altLang="ko-KR" sz="1000" dirty="0" smtClean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: </a:t>
            </a:r>
            <a:r>
              <a:rPr lang="ko-KR" altLang="en-US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연평균 훈련시간이 </a:t>
            </a:r>
            <a:r>
              <a:rPr lang="en-US" altLang="ko-KR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300</a:t>
            </a:r>
            <a:r>
              <a:rPr lang="ko-KR" altLang="en-US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시간 이상이므로 </a:t>
            </a:r>
            <a:r>
              <a:rPr lang="ko-KR" altLang="en-US" sz="1000" dirty="0" smtClean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고용보험을 가입한</a:t>
            </a:r>
            <a:endParaRPr lang="en-US" altLang="ko-KR" sz="1000" dirty="0" smtClean="0">
              <a:solidFill>
                <a:srgbClr val="0000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lvl="0" eaLnBrk="0" fontAlgn="base" latinLnBrk="0" hangingPunct="0">
              <a:spcBef>
                <a:spcPct val="0"/>
              </a:spcBef>
              <a:spcAft>
                <a:spcPct val="0"/>
              </a:spcAft>
            </a:pPr>
            <a:r>
              <a:rPr lang="ko-KR" altLang="en-US" sz="1000" dirty="0" smtClean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‘</a:t>
            </a:r>
            <a:r>
              <a:rPr lang="en-US" altLang="ko-KR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20. 9</a:t>
            </a:r>
            <a:r>
              <a:rPr lang="ko-KR" altLang="en-US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월부터 훈련을 </a:t>
            </a:r>
            <a:r>
              <a:rPr lang="ko-KR" altLang="en-US" sz="1000" dirty="0" smtClean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종료하는</a:t>
            </a:r>
            <a:r>
              <a:rPr lang="en-US" altLang="ko-KR" sz="1000" dirty="0" smtClean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‘22</a:t>
            </a:r>
            <a:r>
              <a:rPr lang="en-US" altLang="ko-KR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. 2</a:t>
            </a:r>
            <a:r>
              <a:rPr lang="ko-KR" altLang="en-US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월까지 훈련을 실시한 달마다 정액 </a:t>
            </a:r>
            <a:r>
              <a:rPr lang="en-US" altLang="ko-KR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30</a:t>
            </a:r>
            <a:r>
              <a:rPr lang="ko-KR" altLang="en-US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만원 지급 </a:t>
            </a:r>
            <a:endParaRPr lang="ko-KR" altLang="en-US" sz="10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6284669" y="3855762"/>
            <a:ext cx="537311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latinLnBrk="0" hangingPunct="0">
              <a:spcBef>
                <a:spcPct val="0"/>
              </a:spcBef>
              <a:spcAft>
                <a:spcPct val="0"/>
              </a:spcAft>
            </a:pPr>
            <a:r>
              <a:rPr lang="ko-KR" altLang="en-US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*</a:t>
            </a:r>
            <a:r>
              <a:rPr lang="en-US" altLang="ko-KR" sz="1000" dirty="0" smtClean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000" dirty="0" smtClean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연평균 </a:t>
            </a:r>
            <a:r>
              <a:rPr lang="en-US" altLang="ko-KR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OJT </a:t>
            </a:r>
            <a:r>
              <a:rPr lang="ko-KR" altLang="en-US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훈련시간</a:t>
            </a:r>
            <a:r>
              <a:rPr lang="en-US" altLang="ko-KR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: 500</a:t>
            </a:r>
            <a:r>
              <a:rPr lang="ko-KR" altLang="en-US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시간 </a:t>
            </a:r>
            <a:r>
              <a:rPr lang="en-US" altLang="ko-KR" sz="1000" dirty="0" smtClean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X             = </a:t>
            </a:r>
            <a:r>
              <a:rPr lang="en-US" altLang="ko-KR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333 </a:t>
            </a:r>
            <a:r>
              <a:rPr lang="ko-KR" altLang="en-US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시간</a:t>
            </a:r>
            <a:r>
              <a:rPr lang="en-US" altLang="ko-KR" sz="1000" dirty="0" smtClean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en-US" altLang="ko-KR" sz="10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7531257" y="1392979"/>
            <a:ext cx="29131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latinLnBrk="0" hangingPunct="0">
              <a:spcBef>
                <a:spcPct val="0"/>
              </a:spcBef>
              <a:spcAft>
                <a:spcPct val="0"/>
              </a:spcAft>
            </a:pPr>
            <a:r>
              <a:rPr lang="en-US" altLang="ko-KR" sz="14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※</a:t>
            </a:r>
            <a:r>
              <a:rPr lang="ko-KR" altLang="en-US" sz="1400" b="1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훈련장려금</a:t>
            </a:r>
            <a:r>
              <a:rPr lang="ko-KR" altLang="en-US" sz="14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지급 금액 관련 예시</a:t>
            </a:r>
            <a:endParaRPr lang="en-US" altLang="ko-KR" sz="1400" b="1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6266509" y="2175764"/>
            <a:ext cx="4595747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900" dirty="0" smtClean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* 연간 </a:t>
            </a:r>
            <a:r>
              <a:rPr lang="ko-KR" altLang="en-US" sz="9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평균 </a:t>
            </a:r>
            <a:r>
              <a:rPr lang="ko-KR" altLang="en-US" sz="900" dirty="0" err="1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도제식</a:t>
            </a:r>
            <a:r>
              <a:rPr lang="ko-KR" altLang="en-US" sz="9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현장교육훈련 </a:t>
            </a:r>
            <a:r>
              <a:rPr lang="ko-KR" altLang="en-US" sz="900" dirty="0" err="1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편성시간</a:t>
            </a:r>
            <a:r>
              <a:rPr lang="ko-KR" altLang="en-US" sz="9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9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= </a:t>
            </a:r>
            <a:r>
              <a:rPr lang="ko-KR" altLang="en-US" sz="9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총 </a:t>
            </a:r>
            <a:r>
              <a:rPr lang="ko-KR" altLang="en-US" sz="900" dirty="0" err="1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도제식</a:t>
            </a:r>
            <a:r>
              <a:rPr lang="ko-KR" altLang="en-US" sz="9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현장교육훈련 </a:t>
            </a:r>
            <a:r>
              <a:rPr lang="ko-KR" altLang="en-US" sz="900" dirty="0" err="1" smtClean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편성시간</a:t>
            </a:r>
            <a:r>
              <a:rPr lang="ko-KR" altLang="en-US" sz="900" dirty="0" smtClean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900" dirty="0" smtClean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X</a:t>
            </a:r>
            <a:endParaRPr lang="ko-KR" altLang="en-US" sz="900" dirty="0"/>
          </a:p>
        </p:txBody>
      </p:sp>
      <p:sp>
        <p:nvSpPr>
          <p:cNvPr id="13" name="직사각형 12"/>
          <p:cNvSpPr/>
          <p:nvPr/>
        </p:nvSpPr>
        <p:spPr>
          <a:xfrm>
            <a:off x="6169042" y="2460390"/>
            <a:ext cx="54061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fontAlgn="base" latinLnBrk="0" hangingPunct="0">
              <a:spcBef>
                <a:spcPct val="0"/>
              </a:spcBef>
              <a:spcAft>
                <a:spcPct val="0"/>
              </a:spcAft>
            </a:pPr>
            <a:r>
              <a:rPr lang="ko-KR" altLang="en-US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예</a:t>
            </a:r>
            <a:r>
              <a:rPr lang="en-US" altLang="ko-KR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1) </a:t>
            </a:r>
            <a:r>
              <a:rPr lang="ko-KR" altLang="en-US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훈련기간 </a:t>
            </a:r>
            <a:r>
              <a:rPr lang="en-US" altLang="ko-KR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18</a:t>
            </a:r>
            <a:r>
              <a:rPr lang="ko-KR" altLang="en-US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개월</a:t>
            </a:r>
            <a:r>
              <a:rPr lang="en-US" altLang="ko-KR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훈련시간 </a:t>
            </a:r>
            <a:r>
              <a:rPr lang="en-US" altLang="ko-KR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800</a:t>
            </a:r>
            <a:r>
              <a:rPr lang="ko-KR" altLang="en-US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시간</a:t>
            </a:r>
            <a:r>
              <a:rPr lang="en-US" altLang="ko-KR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(OJT 200</a:t>
            </a:r>
            <a:r>
              <a:rPr lang="ko-KR" altLang="en-US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시간</a:t>
            </a:r>
            <a:r>
              <a:rPr lang="en-US" altLang="ko-KR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Off-JT 600</a:t>
            </a:r>
            <a:r>
              <a:rPr lang="ko-KR" altLang="en-US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시간</a:t>
            </a:r>
            <a:r>
              <a:rPr lang="en-US" altLang="ko-KR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r>
              <a:rPr lang="ko-KR" altLang="en-US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으로 편성하고 </a:t>
            </a:r>
            <a:endParaRPr lang="en-US" altLang="ko-KR" sz="1000" dirty="0" smtClean="0">
              <a:solidFill>
                <a:srgbClr val="0000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just" eaLnBrk="0" fontAlgn="base" latinLnBrk="0" hangingPunct="0">
              <a:spcBef>
                <a:spcPct val="0"/>
              </a:spcBef>
              <a:spcAft>
                <a:spcPct val="0"/>
              </a:spcAft>
            </a:pPr>
            <a:r>
              <a:rPr lang="en-US" altLang="ko-KR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000" dirty="0" smtClean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  </a:t>
            </a:r>
            <a:r>
              <a:rPr lang="ko-KR" altLang="en-US" sz="1000" dirty="0" smtClean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‘</a:t>
            </a:r>
            <a:r>
              <a:rPr lang="en-US" altLang="ko-KR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20.9.1</a:t>
            </a:r>
            <a:r>
              <a:rPr lang="en-US" altLang="ko-KR" sz="1000" dirty="0" smtClean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.~‘22.2.28</a:t>
            </a:r>
            <a:r>
              <a:rPr lang="ko-KR" altLang="en-US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까지 훈련을 실시한 경우</a:t>
            </a:r>
            <a:r>
              <a:rPr lang="en-US" altLang="ko-KR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고용보험은 </a:t>
            </a:r>
            <a:r>
              <a:rPr lang="en-US" altLang="ko-KR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9</a:t>
            </a:r>
            <a:r>
              <a:rPr lang="ko-KR" altLang="en-US" sz="1000" dirty="0" smtClean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월 </a:t>
            </a:r>
            <a:r>
              <a:rPr lang="ko-KR" altLang="en-US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중 가입</a:t>
            </a:r>
            <a:r>
              <a:rPr lang="en-US" altLang="ko-KR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6265211" y="2865794"/>
            <a:ext cx="348685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0" fontAlgn="base" latinLnBrk="0" hangingPunct="0">
              <a:spcBef>
                <a:spcPct val="0"/>
              </a:spcBef>
              <a:spcAft>
                <a:spcPct val="0"/>
              </a:spcAft>
            </a:pPr>
            <a:r>
              <a:rPr lang="ko-KR" altLang="en-US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*</a:t>
            </a:r>
            <a:r>
              <a:rPr lang="en-US" altLang="ko-KR" sz="1000" dirty="0" smtClean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000" dirty="0" smtClean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연평균 </a:t>
            </a:r>
            <a:r>
              <a:rPr lang="en-US" altLang="ko-KR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OJT </a:t>
            </a:r>
            <a:r>
              <a:rPr lang="ko-KR" altLang="en-US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훈련시간</a:t>
            </a:r>
            <a:r>
              <a:rPr lang="en-US" altLang="ko-KR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: 200</a:t>
            </a:r>
            <a:r>
              <a:rPr lang="ko-KR" altLang="en-US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시간 </a:t>
            </a:r>
            <a:r>
              <a:rPr lang="en-US" altLang="ko-KR" sz="1000" dirty="0" smtClean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X             = 133</a:t>
            </a:r>
            <a:r>
              <a:rPr lang="ko-KR" altLang="en-US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시간</a:t>
            </a:r>
            <a:endParaRPr lang="en-US" altLang="ko-KR" sz="1000" dirty="0">
              <a:solidFill>
                <a:srgbClr val="0000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6167965" y="3367149"/>
            <a:ext cx="52541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예</a:t>
            </a:r>
            <a:r>
              <a:rPr lang="en-US" altLang="ko-KR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2) </a:t>
            </a:r>
            <a:r>
              <a:rPr lang="ko-KR" altLang="en-US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훈련기간 </a:t>
            </a:r>
            <a:r>
              <a:rPr lang="en-US" altLang="ko-KR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18</a:t>
            </a:r>
            <a:r>
              <a:rPr lang="ko-KR" altLang="en-US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개월</a:t>
            </a:r>
            <a:r>
              <a:rPr lang="en-US" altLang="ko-KR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훈련시간 </a:t>
            </a:r>
            <a:r>
              <a:rPr lang="en-US" altLang="ko-KR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800</a:t>
            </a:r>
            <a:r>
              <a:rPr lang="ko-KR" altLang="en-US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시간</a:t>
            </a:r>
            <a:r>
              <a:rPr lang="en-US" altLang="ko-KR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(OJT 500</a:t>
            </a:r>
            <a:r>
              <a:rPr lang="ko-KR" altLang="en-US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시간</a:t>
            </a:r>
            <a:r>
              <a:rPr lang="en-US" altLang="ko-KR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Off-JT 300</a:t>
            </a:r>
            <a:r>
              <a:rPr lang="ko-KR" altLang="en-US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시간</a:t>
            </a:r>
            <a:r>
              <a:rPr lang="en-US" altLang="ko-KR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r>
              <a:rPr lang="ko-KR" altLang="en-US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으로 </a:t>
            </a:r>
            <a:r>
              <a:rPr lang="ko-KR" altLang="en-US" sz="1000" dirty="0" smtClean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편성    </a:t>
            </a:r>
            <a:endParaRPr lang="en-US" altLang="ko-KR" sz="1000" dirty="0" smtClean="0">
              <a:solidFill>
                <a:srgbClr val="0000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r>
              <a:rPr lang="en-US" altLang="ko-KR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000" dirty="0" smtClean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    </a:t>
            </a:r>
            <a:r>
              <a:rPr lang="ko-KR" altLang="en-US" sz="1000" dirty="0" smtClean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하고‘</a:t>
            </a:r>
            <a:r>
              <a:rPr lang="en-US" altLang="ko-KR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20.9.1</a:t>
            </a:r>
            <a:r>
              <a:rPr lang="en-US" altLang="ko-KR" sz="1000" dirty="0" smtClean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.~‘22.2.28 </a:t>
            </a:r>
            <a:r>
              <a:rPr lang="ko-KR" altLang="en-US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까지 훈련을 실시할 경우</a:t>
            </a:r>
            <a:r>
              <a:rPr lang="en-US" altLang="ko-KR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고용보험은 </a:t>
            </a:r>
            <a:r>
              <a:rPr lang="en-US" altLang="ko-KR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9</a:t>
            </a:r>
            <a:r>
              <a:rPr lang="ko-KR" altLang="en-US" sz="1000" dirty="0" smtClean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월 </a:t>
            </a:r>
            <a:r>
              <a:rPr lang="ko-KR" altLang="en-US" sz="10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중 가입</a:t>
            </a:r>
            <a:r>
              <a:rPr lang="en-US" altLang="ko-KR" sz="1000" dirty="0" smtClean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ko-KR" altLang="en-US" sz="1000" dirty="0"/>
          </a:p>
        </p:txBody>
      </p:sp>
      <p:pic>
        <p:nvPicPr>
          <p:cNvPr id="47" name="_x393196728" descr="DRW00004548ba6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3248" y="3844957"/>
            <a:ext cx="400050" cy="26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직사각형 16"/>
          <p:cNvSpPr/>
          <p:nvPr/>
        </p:nvSpPr>
        <p:spPr>
          <a:xfrm>
            <a:off x="1855407" y="1363900"/>
            <a:ext cx="27831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&lt;</a:t>
            </a:r>
            <a:r>
              <a:rPr lang="ko-KR" altLang="en-US" b="1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일학습병행</a:t>
            </a:r>
            <a:r>
              <a:rPr lang="ko-KR" altLang="en-US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b="1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훈련장려금</a:t>
            </a:r>
            <a:r>
              <a:rPr lang="en-US" altLang="ko-KR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&gt;</a:t>
            </a:r>
            <a:endParaRPr lang="en-US" altLang="ko-KR" b="1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32" name="그림 31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27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t="7541" b="2080"/>
          <a:stretch/>
        </p:blipFill>
        <p:spPr>
          <a:xfrm>
            <a:off x="1560736" y="508243"/>
            <a:ext cx="9028618" cy="5761887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0736" y="1131958"/>
            <a:ext cx="9028618" cy="4284378"/>
          </a:xfrm>
          <a:prstGeom prst="rect">
            <a:avLst/>
          </a:prstGeom>
          <a:ln>
            <a:solidFill>
              <a:srgbClr val="A1A2A4"/>
            </a:solidFill>
          </a:ln>
        </p:spPr>
      </p:pic>
      <p:sp>
        <p:nvSpPr>
          <p:cNvPr id="31" name="직사각형 30"/>
          <p:cNvSpPr/>
          <p:nvPr/>
        </p:nvSpPr>
        <p:spPr>
          <a:xfrm>
            <a:off x="8686800" y="3483032"/>
            <a:ext cx="897775" cy="193330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직사각형 31"/>
          <p:cNvSpPr/>
          <p:nvPr/>
        </p:nvSpPr>
        <p:spPr>
          <a:xfrm>
            <a:off x="1563906" y="1994342"/>
            <a:ext cx="3166036" cy="58260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4" name="그림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0553" y="3387290"/>
            <a:ext cx="669016" cy="669016"/>
          </a:xfrm>
          <a:prstGeom prst="rect">
            <a:avLst/>
          </a:prstGeom>
          <a:noFill/>
        </p:spPr>
      </p:pic>
      <p:pic>
        <p:nvPicPr>
          <p:cNvPr id="33" name="그림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3613605" y="2259909"/>
            <a:ext cx="669016" cy="669016"/>
          </a:xfrm>
          <a:prstGeom prst="rect">
            <a:avLst/>
          </a:prstGeom>
          <a:noFill/>
        </p:spPr>
      </p:pic>
      <p:sp>
        <p:nvSpPr>
          <p:cNvPr id="36" name="직사각형 35"/>
          <p:cNvSpPr/>
          <p:nvPr/>
        </p:nvSpPr>
        <p:spPr>
          <a:xfrm>
            <a:off x="4914900" y="5699760"/>
            <a:ext cx="4175760" cy="5257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sp>
        <p:nvSpPr>
          <p:cNvPr id="4" name="직사각형 3"/>
          <p:cNvSpPr/>
          <p:nvPr/>
        </p:nvSpPr>
        <p:spPr>
          <a:xfrm>
            <a:off x="8848740" y="3587436"/>
            <a:ext cx="515389" cy="131149"/>
          </a:xfrm>
          <a:prstGeom prst="rect">
            <a:avLst/>
          </a:prstGeom>
          <a:solidFill>
            <a:srgbClr val="F0F0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00" dirty="0" err="1" smtClean="0">
                <a:solidFill>
                  <a:schemeClr val="tx1"/>
                </a:solidFill>
              </a:rPr>
              <a:t>훈련장려금</a:t>
            </a:r>
            <a:endParaRPr lang="ko-KR" altLang="en-US" sz="500" dirty="0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744522" y="2557805"/>
            <a:ext cx="272382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훈련장려금</a:t>
            </a:r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en-US" altLang="ko-K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자동 입력되지 않을 경우</a:t>
            </a:r>
            <a:endParaRPr lang="en-US" altLang="ko-K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수기 입력 가능 </a:t>
            </a:r>
            <a:endParaRPr lang="en-US" altLang="ko-K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27885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그룹 22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24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5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6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7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8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9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30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31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83" name="그림 82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grpSp>
        <p:nvGrpSpPr>
          <p:cNvPr id="9" name="그룹 8"/>
          <p:cNvGrpSpPr/>
          <p:nvPr/>
        </p:nvGrpSpPr>
        <p:grpSpPr>
          <a:xfrm>
            <a:off x="1563905" y="508836"/>
            <a:ext cx="9029127" cy="5769555"/>
            <a:chOff x="1563905" y="508836"/>
            <a:chExt cx="9029127" cy="5769555"/>
          </a:xfrm>
        </p:grpSpPr>
        <p:grpSp>
          <p:nvGrpSpPr>
            <p:cNvPr id="33" name="그룹 32"/>
            <p:cNvGrpSpPr/>
            <p:nvPr/>
          </p:nvGrpSpPr>
          <p:grpSpPr>
            <a:xfrm>
              <a:off x="1563905" y="508836"/>
              <a:ext cx="9029127" cy="5769555"/>
              <a:chOff x="2585258" y="1993901"/>
              <a:chExt cx="6791498" cy="3975100"/>
            </a:xfrm>
          </p:grpSpPr>
          <p:grpSp>
            <p:nvGrpSpPr>
              <p:cNvPr id="34" name="그룹 33"/>
              <p:cNvGrpSpPr/>
              <p:nvPr/>
            </p:nvGrpSpPr>
            <p:grpSpPr>
              <a:xfrm>
                <a:off x="2585258" y="1993901"/>
                <a:ext cx="6791498" cy="3975100"/>
                <a:chOff x="2585258" y="1993901"/>
                <a:chExt cx="6791498" cy="3975100"/>
              </a:xfrm>
            </p:grpSpPr>
            <p:pic>
              <p:nvPicPr>
                <p:cNvPr id="53" name="그림 52"/>
                <p:cNvPicPr>
                  <a:picLocks noChangeAspect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1204" t="28283" r="23091" b="11565"/>
                <a:stretch/>
              </p:blipFill>
              <p:spPr>
                <a:xfrm>
                  <a:off x="2585258" y="1993901"/>
                  <a:ext cx="6791498" cy="3975100"/>
                </a:xfrm>
                <a:prstGeom prst="rect">
                  <a:avLst/>
                </a:prstGeom>
              </p:spPr>
            </p:pic>
            <p:sp>
              <p:nvSpPr>
                <p:cNvPr id="54" name="직사각형 53"/>
                <p:cNvSpPr/>
                <p:nvPr/>
              </p:nvSpPr>
              <p:spPr>
                <a:xfrm>
                  <a:off x="4272741" y="3117272"/>
                  <a:ext cx="1704110" cy="174567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5" name="직사각형 54"/>
                <p:cNvSpPr/>
                <p:nvPr/>
              </p:nvSpPr>
              <p:spPr>
                <a:xfrm>
                  <a:off x="4272741" y="3616035"/>
                  <a:ext cx="1704110" cy="174567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6" name="직사각형 55"/>
                <p:cNvSpPr/>
                <p:nvPr/>
              </p:nvSpPr>
              <p:spPr>
                <a:xfrm>
                  <a:off x="4272741" y="3940229"/>
                  <a:ext cx="1704110" cy="174567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7" name="직사각형 56"/>
                <p:cNvSpPr/>
                <p:nvPr/>
              </p:nvSpPr>
              <p:spPr>
                <a:xfrm>
                  <a:off x="4268584" y="4753486"/>
                  <a:ext cx="465514" cy="174567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8" name="직사각형 57"/>
                <p:cNvSpPr/>
                <p:nvPr/>
              </p:nvSpPr>
              <p:spPr>
                <a:xfrm>
                  <a:off x="4887882" y="4753485"/>
                  <a:ext cx="465514" cy="174567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9" name="직사각형 58"/>
                <p:cNvSpPr/>
                <p:nvPr/>
              </p:nvSpPr>
              <p:spPr>
                <a:xfrm>
                  <a:off x="5507180" y="4753484"/>
                  <a:ext cx="465514" cy="174567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cxnSp>
              <p:nvCxnSpPr>
                <p:cNvPr id="60" name="직선 연결선 59"/>
                <p:cNvCxnSpPr/>
                <p:nvPr/>
              </p:nvCxnSpPr>
              <p:spPr>
                <a:xfrm>
                  <a:off x="4734098" y="4840767"/>
                  <a:ext cx="153784" cy="1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직선 연결선 60"/>
                <p:cNvCxnSpPr/>
                <p:nvPr/>
              </p:nvCxnSpPr>
              <p:spPr>
                <a:xfrm>
                  <a:off x="5353396" y="4840766"/>
                  <a:ext cx="153784" cy="1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2" name="직사각형 61"/>
                <p:cNvSpPr/>
                <p:nvPr/>
              </p:nvSpPr>
              <p:spPr>
                <a:xfrm>
                  <a:off x="4268583" y="5047207"/>
                  <a:ext cx="685801" cy="162095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3" name="직사각형 62"/>
                <p:cNvSpPr/>
                <p:nvPr/>
              </p:nvSpPr>
              <p:spPr>
                <a:xfrm>
                  <a:off x="5145578" y="5047205"/>
                  <a:ext cx="822959" cy="174569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4" name="직사각형 63"/>
                <p:cNvSpPr/>
                <p:nvPr/>
              </p:nvSpPr>
              <p:spPr>
                <a:xfrm>
                  <a:off x="4268584" y="4179912"/>
                  <a:ext cx="465514" cy="174567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5" name="직사각형 64"/>
                <p:cNvSpPr/>
                <p:nvPr/>
              </p:nvSpPr>
              <p:spPr>
                <a:xfrm>
                  <a:off x="4887882" y="4179911"/>
                  <a:ext cx="465514" cy="174567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6" name="직사각형 65"/>
                <p:cNvSpPr/>
                <p:nvPr/>
              </p:nvSpPr>
              <p:spPr>
                <a:xfrm>
                  <a:off x="5507180" y="4179910"/>
                  <a:ext cx="465514" cy="174567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cxnSp>
              <p:nvCxnSpPr>
                <p:cNvPr id="67" name="직선 연결선 66"/>
                <p:cNvCxnSpPr/>
                <p:nvPr/>
              </p:nvCxnSpPr>
              <p:spPr>
                <a:xfrm>
                  <a:off x="4734098" y="4267193"/>
                  <a:ext cx="153784" cy="1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직선 연결선 67"/>
                <p:cNvCxnSpPr/>
                <p:nvPr/>
              </p:nvCxnSpPr>
              <p:spPr>
                <a:xfrm>
                  <a:off x="5353396" y="4267192"/>
                  <a:ext cx="153784" cy="1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9" name="직사각형 68"/>
                <p:cNvSpPr/>
                <p:nvPr/>
              </p:nvSpPr>
              <p:spPr>
                <a:xfrm>
                  <a:off x="4268584" y="4448693"/>
                  <a:ext cx="465514" cy="174567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0" name="직사각형 69"/>
                <p:cNvSpPr/>
                <p:nvPr/>
              </p:nvSpPr>
              <p:spPr>
                <a:xfrm>
                  <a:off x="4887882" y="4448692"/>
                  <a:ext cx="465514" cy="174567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1" name="직사각형 70"/>
                <p:cNvSpPr/>
                <p:nvPr/>
              </p:nvSpPr>
              <p:spPr>
                <a:xfrm>
                  <a:off x="5507180" y="4448691"/>
                  <a:ext cx="465514" cy="174567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cxnSp>
              <p:nvCxnSpPr>
                <p:cNvPr id="72" name="직선 연결선 71"/>
                <p:cNvCxnSpPr/>
                <p:nvPr/>
              </p:nvCxnSpPr>
              <p:spPr>
                <a:xfrm>
                  <a:off x="4734098" y="4535974"/>
                  <a:ext cx="153784" cy="1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" name="직선 연결선 72"/>
                <p:cNvCxnSpPr/>
                <p:nvPr/>
              </p:nvCxnSpPr>
              <p:spPr>
                <a:xfrm>
                  <a:off x="5353396" y="4535973"/>
                  <a:ext cx="153784" cy="1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4" name="TextBox 73"/>
                <p:cNvSpPr txBox="1"/>
                <p:nvPr/>
              </p:nvSpPr>
              <p:spPr>
                <a:xfrm>
                  <a:off x="4927496" y="5044557"/>
                  <a:ext cx="246899" cy="17494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1050" dirty="0" smtClean="0"/>
                    <a:t>@</a:t>
                  </a:r>
                  <a:endParaRPr lang="ko-KR" altLang="en-US" sz="1050" dirty="0"/>
                </a:p>
              </p:txBody>
            </p:sp>
            <p:sp>
              <p:nvSpPr>
                <p:cNvPr id="75" name="TextBox 74"/>
                <p:cNvSpPr txBox="1"/>
                <p:nvPr/>
              </p:nvSpPr>
              <p:spPr>
                <a:xfrm>
                  <a:off x="4497184" y="5540233"/>
                  <a:ext cx="225715" cy="15903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ko-KR" altLang="en-US" sz="900" dirty="0">
                      <a:latin typeface="HY견고딕" panose="02030600000101010101" pitchFamily="18" charset="-127"/>
                      <a:ea typeface="HY견고딕" panose="02030600000101010101" pitchFamily="18" charset="-127"/>
                    </a:rPr>
                    <a:t>예</a:t>
                  </a:r>
                </a:p>
              </p:txBody>
            </p:sp>
            <p:sp>
              <p:nvSpPr>
                <p:cNvPr id="76" name="TextBox 75"/>
                <p:cNvSpPr txBox="1"/>
                <p:nvPr/>
              </p:nvSpPr>
              <p:spPr>
                <a:xfrm>
                  <a:off x="5272389" y="5540233"/>
                  <a:ext cx="399342" cy="15903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ko-KR" altLang="en-US" sz="900" dirty="0" smtClean="0">
                      <a:latin typeface="HY견고딕" panose="02030600000101010101" pitchFamily="18" charset="-127"/>
                      <a:ea typeface="HY견고딕" panose="02030600000101010101" pitchFamily="18" charset="-127"/>
                    </a:rPr>
                    <a:t>아니요</a:t>
                  </a:r>
                  <a:endParaRPr lang="ko-KR" altLang="en-US" sz="900" dirty="0">
                    <a:latin typeface="HY견고딕" panose="02030600000101010101" pitchFamily="18" charset="-127"/>
                    <a:ea typeface="HY견고딕" panose="02030600000101010101" pitchFamily="18" charset="-127"/>
                  </a:endParaRPr>
                </a:p>
              </p:txBody>
            </p:sp>
            <p:sp>
              <p:nvSpPr>
                <p:cNvPr id="77" name="TextBox 76"/>
                <p:cNvSpPr txBox="1"/>
                <p:nvPr/>
              </p:nvSpPr>
              <p:spPr>
                <a:xfrm>
                  <a:off x="4501340" y="5786035"/>
                  <a:ext cx="225715" cy="15903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ko-KR" altLang="en-US" sz="900" dirty="0">
                      <a:latin typeface="HY견고딕" panose="02030600000101010101" pitchFamily="18" charset="-127"/>
                      <a:ea typeface="HY견고딕" panose="02030600000101010101" pitchFamily="18" charset="-127"/>
                    </a:rPr>
                    <a:t>예</a:t>
                  </a:r>
                </a:p>
              </p:txBody>
            </p:sp>
            <p:sp>
              <p:nvSpPr>
                <p:cNvPr id="78" name="TextBox 77"/>
                <p:cNvSpPr txBox="1"/>
                <p:nvPr/>
              </p:nvSpPr>
              <p:spPr>
                <a:xfrm>
                  <a:off x="5270672" y="5786035"/>
                  <a:ext cx="399342" cy="15903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ko-KR" altLang="en-US" sz="900" dirty="0" smtClean="0">
                      <a:latin typeface="HY견고딕" panose="02030600000101010101" pitchFamily="18" charset="-127"/>
                      <a:ea typeface="HY견고딕" panose="02030600000101010101" pitchFamily="18" charset="-127"/>
                    </a:rPr>
                    <a:t>아니요</a:t>
                  </a:r>
                  <a:endParaRPr lang="ko-KR" altLang="en-US" sz="900" dirty="0">
                    <a:latin typeface="HY견고딕" panose="02030600000101010101" pitchFamily="18" charset="-127"/>
                    <a:ea typeface="HY견고딕" panose="02030600000101010101" pitchFamily="18" charset="-127"/>
                  </a:endParaRPr>
                </a:p>
              </p:txBody>
            </p:sp>
            <p:sp>
              <p:nvSpPr>
                <p:cNvPr id="79" name="타원 78"/>
                <p:cNvSpPr/>
                <p:nvPr/>
              </p:nvSpPr>
              <p:spPr>
                <a:xfrm>
                  <a:off x="4409899" y="5574371"/>
                  <a:ext cx="87285" cy="87285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0" name="타원 79"/>
                <p:cNvSpPr/>
                <p:nvPr/>
              </p:nvSpPr>
              <p:spPr>
                <a:xfrm>
                  <a:off x="5183387" y="5574370"/>
                  <a:ext cx="87285" cy="87285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1" name="타원 80"/>
                <p:cNvSpPr/>
                <p:nvPr/>
              </p:nvSpPr>
              <p:spPr>
                <a:xfrm>
                  <a:off x="5185465" y="5825824"/>
                  <a:ext cx="87285" cy="87285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2" name="타원 81"/>
                <p:cNvSpPr/>
                <p:nvPr/>
              </p:nvSpPr>
              <p:spPr>
                <a:xfrm>
                  <a:off x="4409899" y="5816821"/>
                  <a:ext cx="87285" cy="87285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35" name="직사각형 34"/>
              <p:cNvSpPr/>
              <p:nvPr/>
            </p:nvSpPr>
            <p:spPr>
              <a:xfrm>
                <a:off x="4163290" y="3093706"/>
                <a:ext cx="1909850" cy="21834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050" dirty="0" smtClean="0">
                    <a:solidFill>
                      <a:schemeClr val="tx1"/>
                    </a:solidFill>
                    <a:latin typeface="HY견고딕" panose="02030600000101010101" pitchFamily="18" charset="-127"/>
                    <a:ea typeface="HY견고딕" panose="02030600000101010101" pitchFamily="18" charset="-127"/>
                  </a:rPr>
                  <a:t>한국 한국시 </a:t>
                </a:r>
                <a:r>
                  <a:rPr lang="ko-KR" altLang="en-US" sz="1050" dirty="0" err="1" smtClean="0">
                    <a:solidFill>
                      <a:schemeClr val="tx1"/>
                    </a:solidFill>
                    <a:latin typeface="HY견고딕" panose="02030600000101010101" pitchFamily="18" charset="-127"/>
                    <a:ea typeface="HY견고딕" panose="02030600000101010101" pitchFamily="18" charset="-127"/>
                  </a:rPr>
                  <a:t>한국동</a:t>
                </a:r>
                <a:r>
                  <a:rPr lang="ko-KR" altLang="en-US" sz="1050" dirty="0" smtClean="0">
                    <a:solidFill>
                      <a:schemeClr val="tx1"/>
                    </a:solidFill>
                    <a:latin typeface="HY견고딕" panose="02030600000101010101" pitchFamily="18" charset="-127"/>
                    <a:ea typeface="HY견고딕" panose="02030600000101010101" pitchFamily="18" charset="-127"/>
                  </a:rPr>
                  <a:t> </a:t>
                </a:r>
                <a:r>
                  <a:rPr lang="ko-KR" altLang="en-US" sz="1050" dirty="0" err="1" smtClean="0">
                    <a:solidFill>
                      <a:schemeClr val="tx1"/>
                    </a:solidFill>
                    <a:latin typeface="HY견고딕" panose="02030600000101010101" pitchFamily="18" charset="-127"/>
                    <a:ea typeface="HY견고딕" panose="02030600000101010101" pitchFamily="18" charset="-127"/>
                  </a:rPr>
                  <a:t>한국로</a:t>
                </a:r>
                <a:endParaRPr lang="ko-KR" altLang="en-US" sz="1050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endParaRPr>
              </a:p>
            </p:txBody>
          </p:sp>
          <p:sp>
            <p:nvSpPr>
              <p:cNvPr id="36" name="직사각형 35"/>
              <p:cNvSpPr/>
              <p:nvPr/>
            </p:nvSpPr>
            <p:spPr>
              <a:xfrm>
                <a:off x="4272741" y="3345872"/>
                <a:ext cx="1704110" cy="174567"/>
              </a:xfrm>
              <a:prstGeom prst="rect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7" name="직사각형 36"/>
              <p:cNvSpPr/>
              <p:nvPr/>
            </p:nvSpPr>
            <p:spPr>
              <a:xfrm>
                <a:off x="4170910" y="3314686"/>
                <a:ext cx="1909850" cy="21834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050" dirty="0" smtClean="0">
                    <a:solidFill>
                      <a:schemeClr val="tx1"/>
                    </a:solidFill>
                    <a:latin typeface="HY견고딕" panose="02030600000101010101" pitchFamily="18" charset="-127"/>
                    <a:ea typeface="HY견고딕" panose="02030600000101010101" pitchFamily="18" charset="-127"/>
                  </a:rPr>
                  <a:t>100(100</a:t>
                </a:r>
                <a:r>
                  <a:rPr lang="ko-KR" altLang="en-US" sz="1050" dirty="0" smtClean="0">
                    <a:solidFill>
                      <a:schemeClr val="tx1"/>
                    </a:solidFill>
                    <a:latin typeface="HY견고딕" panose="02030600000101010101" pitchFamily="18" charset="-127"/>
                    <a:ea typeface="HY견고딕" panose="02030600000101010101" pitchFamily="18" charset="-127"/>
                  </a:rPr>
                  <a:t>동 </a:t>
                </a:r>
                <a:r>
                  <a:rPr lang="en-US" altLang="ko-KR" sz="1050" dirty="0" smtClean="0">
                    <a:solidFill>
                      <a:schemeClr val="tx1"/>
                    </a:solidFill>
                    <a:latin typeface="HY견고딕" panose="02030600000101010101" pitchFamily="18" charset="-127"/>
                    <a:ea typeface="HY견고딕" panose="02030600000101010101" pitchFamily="18" charset="-127"/>
                  </a:rPr>
                  <a:t>100</a:t>
                </a:r>
                <a:r>
                  <a:rPr lang="ko-KR" altLang="en-US" sz="1050" dirty="0" smtClean="0">
                    <a:solidFill>
                      <a:schemeClr val="tx1"/>
                    </a:solidFill>
                    <a:latin typeface="HY견고딕" panose="02030600000101010101" pitchFamily="18" charset="-127"/>
                    <a:ea typeface="HY견고딕" panose="02030600000101010101" pitchFamily="18" charset="-127"/>
                  </a:rPr>
                  <a:t>호</a:t>
                </a:r>
                <a:r>
                  <a:rPr lang="en-US" altLang="ko-KR" sz="1050" dirty="0" smtClean="0">
                    <a:solidFill>
                      <a:schemeClr val="tx1"/>
                    </a:solidFill>
                    <a:latin typeface="HY견고딕" panose="02030600000101010101" pitchFamily="18" charset="-127"/>
                    <a:ea typeface="HY견고딕" panose="02030600000101010101" pitchFamily="18" charset="-127"/>
                  </a:rPr>
                  <a:t>)</a:t>
                </a:r>
                <a:endParaRPr lang="ko-KR" altLang="en-US" sz="1050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endParaRPr>
              </a:p>
            </p:txBody>
          </p:sp>
          <p:sp>
            <p:nvSpPr>
              <p:cNvPr id="38" name="직사각형 37"/>
              <p:cNvSpPr/>
              <p:nvPr/>
            </p:nvSpPr>
            <p:spPr>
              <a:xfrm>
                <a:off x="4170910" y="3596631"/>
                <a:ext cx="1909850" cy="21834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050" dirty="0" smtClean="0">
                    <a:solidFill>
                      <a:schemeClr val="tx1"/>
                    </a:solidFill>
                    <a:latin typeface="HY견고딕" panose="02030600000101010101" pitchFamily="18" charset="-127"/>
                    <a:ea typeface="HY견고딕" panose="02030600000101010101" pitchFamily="18" charset="-127"/>
                  </a:rPr>
                  <a:t>afdfg@korea.kr</a:t>
                </a:r>
                <a:endParaRPr lang="ko-KR" altLang="en-US" sz="1050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endParaRPr>
              </a:p>
            </p:txBody>
          </p:sp>
          <p:sp>
            <p:nvSpPr>
              <p:cNvPr id="39" name="직사각형 38"/>
              <p:cNvSpPr/>
              <p:nvPr/>
            </p:nvSpPr>
            <p:spPr>
              <a:xfrm>
                <a:off x="4178530" y="3909051"/>
                <a:ext cx="1909850" cy="21834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050" smtClean="0">
                    <a:solidFill>
                      <a:schemeClr val="tx1"/>
                    </a:solidFill>
                    <a:latin typeface="HY견고딕" panose="02030600000101010101" pitchFamily="18" charset="-127"/>
                    <a:ea typeface="HY견고딕" panose="02030600000101010101" pitchFamily="18" charset="-127"/>
                  </a:rPr>
                  <a:t>이순신</a:t>
                </a:r>
                <a:endParaRPr lang="ko-KR" altLang="en-US" sz="1050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endParaRPr>
              </a:p>
            </p:txBody>
          </p:sp>
          <p:sp>
            <p:nvSpPr>
              <p:cNvPr id="40" name="직사각형 39"/>
              <p:cNvSpPr/>
              <p:nvPr/>
            </p:nvSpPr>
            <p:spPr>
              <a:xfrm>
                <a:off x="4164259" y="4159936"/>
                <a:ext cx="669591" cy="22087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050" dirty="0" smtClean="0">
                    <a:solidFill>
                      <a:schemeClr val="tx1"/>
                    </a:solidFill>
                    <a:latin typeface="HY견고딕" panose="02030600000101010101" pitchFamily="18" charset="-127"/>
                    <a:ea typeface="HY견고딕" panose="02030600000101010101" pitchFamily="18" charset="-127"/>
                  </a:rPr>
                  <a:t>000</a:t>
                </a:r>
                <a:endParaRPr lang="ko-KR" altLang="en-US" sz="1050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endParaRPr>
              </a:p>
            </p:txBody>
          </p:sp>
          <p:sp>
            <p:nvSpPr>
              <p:cNvPr id="41" name="직사각형 40"/>
              <p:cNvSpPr/>
              <p:nvPr/>
            </p:nvSpPr>
            <p:spPr>
              <a:xfrm>
                <a:off x="4164742" y="4440906"/>
                <a:ext cx="669591" cy="22087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050" dirty="0" smtClean="0">
                    <a:solidFill>
                      <a:schemeClr val="tx1"/>
                    </a:solidFill>
                    <a:latin typeface="HY견고딕" panose="02030600000101010101" pitchFamily="18" charset="-127"/>
                    <a:ea typeface="HY견고딕" panose="02030600000101010101" pitchFamily="18" charset="-127"/>
                  </a:rPr>
                  <a:t>000</a:t>
                </a:r>
                <a:endParaRPr lang="ko-KR" altLang="en-US" sz="1050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endParaRPr>
              </a:p>
            </p:txBody>
          </p:sp>
          <p:sp>
            <p:nvSpPr>
              <p:cNvPr id="42" name="직사각형 41"/>
              <p:cNvSpPr/>
              <p:nvPr/>
            </p:nvSpPr>
            <p:spPr>
              <a:xfrm>
                <a:off x="4164742" y="4738218"/>
                <a:ext cx="669591" cy="22087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050" dirty="0" smtClean="0">
                    <a:solidFill>
                      <a:schemeClr val="tx1"/>
                    </a:solidFill>
                    <a:latin typeface="HY견고딕" panose="02030600000101010101" pitchFamily="18" charset="-127"/>
                    <a:ea typeface="HY견고딕" panose="02030600000101010101" pitchFamily="18" charset="-127"/>
                  </a:rPr>
                  <a:t>000</a:t>
                </a:r>
                <a:endParaRPr lang="ko-KR" altLang="en-US" sz="1050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endParaRPr>
              </a:p>
            </p:txBody>
          </p:sp>
          <p:sp>
            <p:nvSpPr>
              <p:cNvPr id="43" name="직사각형 42"/>
              <p:cNvSpPr/>
              <p:nvPr/>
            </p:nvSpPr>
            <p:spPr>
              <a:xfrm>
                <a:off x="4775937" y="4159968"/>
                <a:ext cx="669591" cy="22087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050" dirty="0" smtClean="0">
                    <a:solidFill>
                      <a:schemeClr val="tx1"/>
                    </a:solidFill>
                    <a:latin typeface="HY견고딕" panose="02030600000101010101" pitchFamily="18" charset="-127"/>
                    <a:ea typeface="HY견고딕" panose="02030600000101010101" pitchFamily="18" charset="-127"/>
                  </a:rPr>
                  <a:t>000</a:t>
                </a:r>
                <a:endParaRPr lang="ko-KR" altLang="en-US" sz="1050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endParaRPr>
              </a:p>
            </p:txBody>
          </p:sp>
          <p:sp>
            <p:nvSpPr>
              <p:cNvPr id="44" name="직사각형 43"/>
              <p:cNvSpPr/>
              <p:nvPr/>
            </p:nvSpPr>
            <p:spPr>
              <a:xfrm>
                <a:off x="4770396" y="4434219"/>
                <a:ext cx="669591" cy="22087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050" dirty="0" smtClean="0">
                    <a:solidFill>
                      <a:schemeClr val="tx1"/>
                    </a:solidFill>
                    <a:latin typeface="HY견고딕" panose="02030600000101010101" pitchFamily="18" charset="-127"/>
                    <a:ea typeface="HY견고딕" panose="02030600000101010101" pitchFamily="18" charset="-127"/>
                  </a:rPr>
                  <a:t>000</a:t>
                </a:r>
                <a:endParaRPr lang="ko-KR" altLang="en-US" sz="1050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endParaRPr>
              </a:p>
            </p:txBody>
          </p:sp>
          <p:sp>
            <p:nvSpPr>
              <p:cNvPr id="45" name="직사각형 44"/>
              <p:cNvSpPr/>
              <p:nvPr/>
            </p:nvSpPr>
            <p:spPr>
              <a:xfrm>
                <a:off x="5410475" y="4159936"/>
                <a:ext cx="669591" cy="22087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050" dirty="0" smtClean="0">
                    <a:solidFill>
                      <a:schemeClr val="tx1"/>
                    </a:solidFill>
                    <a:latin typeface="HY견고딕" panose="02030600000101010101" pitchFamily="18" charset="-127"/>
                    <a:ea typeface="HY견고딕" panose="02030600000101010101" pitchFamily="18" charset="-127"/>
                  </a:rPr>
                  <a:t>0000</a:t>
                </a:r>
                <a:endParaRPr lang="ko-KR" altLang="en-US" sz="1050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endParaRPr>
              </a:p>
            </p:txBody>
          </p:sp>
          <p:sp>
            <p:nvSpPr>
              <p:cNvPr id="46" name="직사각형 45"/>
              <p:cNvSpPr/>
              <p:nvPr/>
            </p:nvSpPr>
            <p:spPr>
              <a:xfrm>
                <a:off x="5410475" y="4434657"/>
                <a:ext cx="669591" cy="22087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050" dirty="0" smtClean="0">
                    <a:solidFill>
                      <a:schemeClr val="tx1"/>
                    </a:solidFill>
                    <a:latin typeface="HY견고딕" panose="02030600000101010101" pitchFamily="18" charset="-127"/>
                    <a:ea typeface="HY견고딕" panose="02030600000101010101" pitchFamily="18" charset="-127"/>
                  </a:rPr>
                  <a:t>0000</a:t>
                </a:r>
                <a:endParaRPr lang="ko-KR" altLang="en-US" sz="1050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endParaRPr>
              </a:p>
            </p:txBody>
          </p:sp>
          <p:sp>
            <p:nvSpPr>
              <p:cNvPr id="47" name="직사각형 46"/>
              <p:cNvSpPr/>
              <p:nvPr/>
            </p:nvSpPr>
            <p:spPr>
              <a:xfrm>
                <a:off x="5418789" y="4733311"/>
                <a:ext cx="669591" cy="22087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050" dirty="0" smtClean="0">
                    <a:solidFill>
                      <a:schemeClr val="tx1"/>
                    </a:solidFill>
                    <a:latin typeface="HY견고딕" panose="02030600000101010101" pitchFamily="18" charset="-127"/>
                    <a:ea typeface="HY견고딕" panose="02030600000101010101" pitchFamily="18" charset="-127"/>
                  </a:rPr>
                  <a:t>0000</a:t>
                </a:r>
                <a:endParaRPr lang="ko-KR" altLang="en-US" sz="1050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endParaRPr>
              </a:p>
            </p:txBody>
          </p:sp>
          <p:sp>
            <p:nvSpPr>
              <p:cNvPr id="48" name="직사각형 47"/>
              <p:cNvSpPr/>
              <p:nvPr/>
            </p:nvSpPr>
            <p:spPr>
              <a:xfrm>
                <a:off x="4785844" y="4741511"/>
                <a:ext cx="669591" cy="22087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050" dirty="0" smtClean="0">
                    <a:solidFill>
                      <a:schemeClr val="tx1"/>
                    </a:solidFill>
                    <a:latin typeface="HY견고딕" panose="02030600000101010101" pitchFamily="18" charset="-127"/>
                    <a:ea typeface="HY견고딕" panose="02030600000101010101" pitchFamily="18" charset="-127"/>
                  </a:rPr>
                  <a:t>0000</a:t>
                </a:r>
                <a:endParaRPr lang="ko-KR" altLang="en-US" sz="1050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endParaRPr>
              </a:p>
            </p:txBody>
          </p:sp>
          <p:sp>
            <p:nvSpPr>
              <p:cNvPr id="49" name="직사각형 48"/>
              <p:cNvSpPr/>
              <p:nvPr/>
            </p:nvSpPr>
            <p:spPr>
              <a:xfrm>
                <a:off x="4269970" y="5012543"/>
                <a:ext cx="500425" cy="22087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050" dirty="0" err="1" smtClean="0">
                    <a:solidFill>
                      <a:schemeClr val="tx1"/>
                    </a:solidFill>
                    <a:latin typeface="HY견고딕" panose="02030600000101010101" pitchFamily="18" charset="-127"/>
                    <a:ea typeface="HY견고딕" panose="02030600000101010101" pitchFamily="18" charset="-127"/>
                  </a:rPr>
                  <a:t>aqwerf</a:t>
                </a:r>
                <a:endParaRPr lang="ko-KR" altLang="en-US" sz="1050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endParaRPr>
              </a:p>
            </p:txBody>
          </p:sp>
          <p:sp>
            <p:nvSpPr>
              <p:cNvPr id="50" name="직사각형 49"/>
              <p:cNvSpPr/>
              <p:nvPr/>
            </p:nvSpPr>
            <p:spPr>
              <a:xfrm>
                <a:off x="5145578" y="5022055"/>
                <a:ext cx="597725" cy="22087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000" dirty="0" smtClean="0">
                    <a:solidFill>
                      <a:schemeClr val="tx1"/>
                    </a:solidFill>
                    <a:latin typeface="HY견고딕" panose="02030600000101010101" pitchFamily="18" charset="-127"/>
                    <a:ea typeface="HY견고딕" panose="02030600000101010101" pitchFamily="18" charset="-127"/>
                  </a:rPr>
                  <a:t>Korea.kr</a:t>
                </a:r>
                <a:endParaRPr lang="ko-KR" altLang="en-US" sz="1000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endParaRPr>
              </a:p>
            </p:txBody>
          </p:sp>
          <p:sp>
            <p:nvSpPr>
              <p:cNvPr id="51" name="타원 50"/>
              <p:cNvSpPr/>
              <p:nvPr/>
            </p:nvSpPr>
            <p:spPr>
              <a:xfrm>
                <a:off x="4409899" y="5574370"/>
                <a:ext cx="87285" cy="87285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2" name="타원 51"/>
              <p:cNvSpPr/>
              <p:nvPr/>
            </p:nvSpPr>
            <p:spPr>
              <a:xfrm>
                <a:off x="4417519" y="5818210"/>
                <a:ext cx="87285" cy="87285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85" name="직사각형 84"/>
            <p:cNvSpPr/>
            <p:nvPr/>
          </p:nvSpPr>
          <p:spPr>
            <a:xfrm>
              <a:off x="4423908" y="4164599"/>
              <a:ext cx="198101" cy="4622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6" name="직사각형 85"/>
            <p:cNvSpPr/>
            <p:nvPr/>
          </p:nvSpPr>
          <p:spPr>
            <a:xfrm>
              <a:off x="4423908" y="4614496"/>
              <a:ext cx="198101" cy="4622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7" name="직사각형 86"/>
            <p:cNvSpPr/>
            <p:nvPr/>
          </p:nvSpPr>
          <p:spPr>
            <a:xfrm>
              <a:off x="4423908" y="3783533"/>
              <a:ext cx="198101" cy="4622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직사각형 87"/>
            <p:cNvSpPr/>
            <p:nvPr/>
          </p:nvSpPr>
          <p:spPr>
            <a:xfrm>
              <a:off x="5251548" y="4613557"/>
              <a:ext cx="198101" cy="4622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직사각형 88"/>
            <p:cNvSpPr/>
            <p:nvPr/>
          </p:nvSpPr>
          <p:spPr>
            <a:xfrm>
              <a:off x="5247838" y="4172191"/>
              <a:ext cx="198101" cy="4622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0" name="직사각형 89"/>
            <p:cNvSpPr/>
            <p:nvPr/>
          </p:nvSpPr>
          <p:spPr>
            <a:xfrm>
              <a:off x="5250981" y="3781460"/>
              <a:ext cx="198101" cy="4622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8" name="직선 연결선 7"/>
            <p:cNvCxnSpPr/>
            <p:nvPr/>
          </p:nvCxnSpPr>
          <p:spPr>
            <a:xfrm>
              <a:off x="4489529" y="3809336"/>
              <a:ext cx="5080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직선 연결선 90"/>
            <p:cNvCxnSpPr/>
            <p:nvPr/>
          </p:nvCxnSpPr>
          <p:spPr>
            <a:xfrm>
              <a:off x="5320901" y="3809336"/>
              <a:ext cx="5080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직선 연결선 91"/>
            <p:cNvCxnSpPr/>
            <p:nvPr/>
          </p:nvCxnSpPr>
          <p:spPr>
            <a:xfrm>
              <a:off x="4489924" y="4197237"/>
              <a:ext cx="5080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직선 연결선 92"/>
            <p:cNvCxnSpPr/>
            <p:nvPr/>
          </p:nvCxnSpPr>
          <p:spPr>
            <a:xfrm>
              <a:off x="5321296" y="4197237"/>
              <a:ext cx="5080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직선 연결선 93"/>
            <p:cNvCxnSpPr/>
            <p:nvPr/>
          </p:nvCxnSpPr>
          <p:spPr>
            <a:xfrm>
              <a:off x="4488450" y="4640527"/>
              <a:ext cx="5080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직선 연결선 94"/>
            <p:cNvCxnSpPr/>
            <p:nvPr/>
          </p:nvCxnSpPr>
          <p:spPr>
            <a:xfrm>
              <a:off x="5319822" y="4640527"/>
              <a:ext cx="5080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75360591"/>
      </p:ext>
    </p:extLst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t="7541" b="2080"/>
          <a:stretch/>
        </p:blipFill>
        <p:spPr>
          <a:xfrm>
            <a:off x="1560736" y="508243"/>
            <a:ext cx="9028618" cy="5761887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0736" y="1131958"/>
            <a:ext cx="9028618" cy="4284378"/>
          </a:xfrm>
          <a:prstGeom prst="rect">
            <a:avLst/>
          </a:prstGeom>
          <a:ln>
            <a:solidFill>
              <a:srgbClr val="A1A2A4"/>
            </a:solidFill>
          </a:ln>
        </p:spPr>
      </p:pic>
      <p:sp>
        <p:nvSpPr>
          <p:cNvPr id="18" name="모서리가 둥근 직사각형 17"/>
          <p:cNvSpPr/>
          <p:nvPr/>
        </p:nvSpPr>
        <p:spPr>
          <a:xfrm>
            <a:off x="3364694" y="1462507"/>
            <a:ext cx="5755099" cy="72068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 fontAlgn="base">
              <a:buFontTx/>
              <a:buChar char="-"/>
            </a:pPr>
            <a:endParaRPr lang="en-US" altLang="ko-KR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2222669" y="1142675"/>
            <a:ext cx="7794395" cy="49946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2579457" y="2353333"/>
            <a:ext cx="7080820" cy="3079630"/>
          </a:xfrm>
          <a:prstGeom prst="roundRect">
            <a:avLst/>
          </a:prstGeom>
          <a:solidFill>
            <a:srgbClr val="D2D3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9" name="모서리가 둥근 직사각형 18"/>
          <p:cNvSpPr/>
          <p:nvPr/>
        </p:nvSpPr>
        <p:spPr>
          <a:xfrm>
            <a:off x="3442094" y="2381643"/>
            <a:ext cx="5546785" cy="48014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r>
              <a:rPr lang="en-US" altLang="ko-KR" sz="2000" b="1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&lt;</a:t>
            </a:r>
            <a:r>
              <a:rPr lang="ko-KR" altLang="en-US" sz="2000" b="1" dirty="0" err="1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내부평가</a:t>
            </a:r>
            <a:r>
              <a:rPr lang="ko-KR" altLang="en-US" sz="2000" b="1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000" b="1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통과에 따른 훈련비 지급 기준 </a:t>
            </a:r>
            <a:r>
              <a:rPr lang="ko-KR" altLang="en-US" sz="2000" b="1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예시</a:t>
            </a:r>
            <a:r>
              <a:rPr lang="en-US" altLang="ko-KR" sz="2000" b="1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&gt;</a:t>
            </a:r>
            <a:endParaRPr lang="ko-KR" altLang="en-US" sz="2000" b="1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graphicFrame>
        <p:nvGraphicFramePr>
          <p:cNvPr id="20" name="표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1746897"/>
              </p:ext>
            </p:extLst>
          </p:nvPr>
        </p:nvGraphicFramePr>
        <p:xfrm>
          <a:off x="2817785" y="3154893"/>
          <a:ext cx="6659770" cy="12591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2922">
                  <a:extLst>
                    <a:ext uri="{9D8B030D-6E8A-4147-A177-3AD203B41FA5}">
                      <a16:colId xmlns:a16="http://schemas.microsoft.com/office/drawing/2014/main" val="413318002"/>
                    </a:ext>
                  </a:extLst>
                </a:gridCol>
                <a:gridCol w="2033989">
                  <a:extLst>
                    <a:ext uri="{9D8B030D-6E8A-4147-A177-3AD203B41FA5}">
                      <a16:colId xmlns:a16="http://schemas.microsoft.com/office/drawing/2014/main" val="2492244135"/>
                    </a:ext>
                  </a:extLst>
                </a:gridCol>
                <a:gridCol w="1970859">
                  <a:extLst>
                    <a:ext uri="{9D8B030D-6E8A-4147-A177-3AD203B41FA5}">
                      <a16:colId xmlns:a16="http://schemas.microsoft.com/office/drawing/2014/main" val="3280627882"/>
                    </a:ext>
                  </a:extLst>
                </a:gridCol>
                <a:gridCol w="1772000">
                  <a:extLst>
                    <a:ext uri="{9D8B030D-6E8A-4147-A177-3AD203B41FA5}">
                      <a16:colId xmlns:a16="http://schemas.microsoft.com/office/drawing/2014/main" val="3667030625"/>
                    </a:ext>
                  </a:extLst>
                </a:gridCol>
              </a:tblGrid>
              <a:tr h="29757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구분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예시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훈련비 지급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비고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0130984"/>
                  </a:ext>
                </a:extLst>
              </a:tr>
              <a:tr h="40566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내부평가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PASS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A</a:t>
                      </a:r>
                      <a:r>
                        <a:rPr lang="ko-KR" altLang="en-US" sz="900" dirty="0" err="1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능력단위</a:t>
                      </a:r>
                      <a:r>
                        <a:rPr lang="ko-KR" altLang="en-US" sz="900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총 훈련시간</a:t>
                      </a:r>
                      <a:r>
                        <a:rPr lang="en-US" altLang="ko-KR" sz="900" baseline="0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100</a:t>
                      </a:r>
                      <a:r>
                        <a:rPr lang="ko-KR" altLang="en-US" sz="900" baseline="0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시간 </a:t>
                      </a:r>
                      <a:r>
                        <a:rPr lang="ko-KR" altLang="en-US" sz="900" baseline="0" dirty="0" smtClean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일 </a:t>
                      </a:r>
                      <a:r>
                        <a:rPr lang="ko-KR" altLang="en-US" sz="900" baseline="0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때 훈련을 </a:t>
                      </a:r>
                      <a:r>
                        <a:rPr lang="en-US" altLang="ko-KR" sz="900" baseline="0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90</a:t>
                      </a:r>
                      <a:r>
                        <a:rPr lang="ko-KR" altLang="en-US" sz="900" baseline="0" dirty="0" smtClean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시간 </a:t>
                      </a:r>
                      <a:r>
                        <a:rPr lang="ko-KR" altLang="en-US" sz="900" baseline="0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진행한 경우</a:t>
                      </a:r>
                      <a:endParaRPr lang="ko-KR" altLang="en-US" sz="900" dirty="0">
                        <a:solidFill>
                          <a:schemeClr val="tx1"/>
                        </a:solidFill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A</a:t>
                      </a:r>
                      <a:r>
                        <a:rPr lang="ko-KR" altLang="en-US" sz="900" dirty="0" err="1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능력단위</a:t>
                      </a:r>
                      <a:r>
                        <a:rPr lang="ko-KR" altLang="en-US" sz="900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총 훈련시간 </a:t>
                      </a: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100</a:t>
                      </a:r>
                      <a:r>
                        <a:rPr lang="ko-KR" altLang="en-US" sz="900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시간</a:t>
                      </a: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(100%)</a:t>
                      </a:r>
                      <a:r>
                        <a:rPr lang="ko-KR" altLang="en-US" sz="900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에</a:t>
                      </a: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</a:t>
                      </a:r>
                      <a:r>
                        <a:rPr lang="ko-KR" altLang="en-US" sz="900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해당하는 훈련비 지급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587886"/>
                  </a:ext>
                </a:extLst>
              </a:tr>
              <a:tr h="40566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내부평가</a:t>
                      </a:r>
                      <a:r>
                        <a:rPr lang="en-US" altLang="ko-KR" sz="1000" baseline="0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FAIL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A</a:t>
                      </a:r>
                      <a:r>
                        <a:rPr lang="ko-KR" altLang="en-US" sz="900" dirty="0" err="1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능력단위</a:t>
                      </a:r>
                      <a:r>
                        <a:rPr lang="ko-KR" altLang="en-US" sz="900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총 훈련시간</a:t>
                      </a:r>
                      <a:r>
                        <a:rPr lang="en-US" altLang="ko-KR" sz="900" baseline="0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100</a:t>
                      </a:r>
                      <a:r>
                        <a:rPr lang="ko-KR" altLang="en-US" sz="900" baseline="0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시간 일 때 훈련을 </a:t>
                      </a:r>
                      <a:r>
                        <a:rPr lang="en-US" altLang="ko-KR" sz="900" baseline="0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90</a:t>
                      </a:r>
                      <a:r>
                        <a:rPr lang="ko-KR" altLang="en-US" sz="900" baseline="0" dirty="0" smtClean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시간 </a:t>
                      </a:r>
                      <a:r>
                        <a:rPr lang="ko-KR" altLang="en-US" sz="900" baseline="0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진행한 경우</a:t>
                      </a:r>
                      <a:endParaRPr lang="ko-KR" altLang="en-US" sz="900" dirty="0">
                        <a:solidFill>
                          <a:schemeClr val="tx1"/>
                        </a:solidFill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A</a:t>
                      </a:r>
                      <a:r>
                        <a:rPr lang="ko-KR" altLang="en-US" sz="900" dirty="0" err="1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능력단위</a:t>
                      </a:r>
                      <a:r>
                        <a:rPr lang="ko-KR" altLang="en-US" sz="900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총 훈련시간 </a:t>
                      </a: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90</a:t>
                      </a:r>
                      <a:r>
                        <a:rPr lang="ko-KR" altLang="en-US" sz="900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시간</a:t>
                      </a: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(90%)</a:t>
                      </a:r>
                      <a:r>
                        <a:rPr lang="ko-KR" altLang="en-US" sz="900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에</a:t>
                      </a: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</a:t>
                      </a:r>
                      <a:r>
                        <a:rPr lang="ko-KR" altLang="en-US" sz="900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해당하는 훈련비 지급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훈련비가 지급되지 않은 경우 재평가 가능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, </a:t>
                      </a:r>
                      <a:r>
                        <a:rPr lang="ko-KR" altLang="en-US" sz="1000" dirty="0" err="1" smtClean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최종평가가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이루어지면 재평가 불가능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2252770"/>
                  </a:ext>
                </a:extLst>
              </a:tr>
            </a:tbl>
          </a:graphicData>
        </a:graphic>
      </p:graphicFrame>
      <p:sp>
        <p:nvSpPr>
          <p:cNvPr id="23" name="모서리가 둥근 직사각형 22"/>
          <p:cNvSpPr/>
          <p:nvPr/>
        </p:nvSpPr>
        <p:spPr>
          <a:xfrm>
            <a:off x="2575779" y="1292367"/>
            <a:ext cx="7084498" cy="864522"/>
          </a:xfrm>
          <a:prstGeom prst="roundRect">
            <a:avLst>
              <a:gd name="adj" fmla="val 32939"/>
            </a:avLst>
          </a:prstGeom>
          <a:solidFill>
            <a:srgbClr val="D2D3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en-US" altLang="ko-KR" sz="2000" b="1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&lt;OJT </a:t>
            </a:r>
            <a:r>
              <a:rPr lang="ko-KR" altLang="en-US" sz="2000" b="1" dirty="0" err="1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비용신청</a:t>
            </a:r>
            <a:r>
              <a:rPr lang="ko-KR" altLang="en-US" sz="2000" b="1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전 </a:t>
            </a:r>
            <a:r>
              <a:rPr lang="ko-KR" altLang="en-US" sz="2000" b="1" dirty="0" err="1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확인사항</a:t>
            </a:r>
            <a:r>
              <a:rPr lang="en-US" altLang="ko-KR" sz="2000" b="1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&gt;</a:t>
            </a:r>
          </a:p>
          <a:p>
            <a:pPr algn="ctr" fontAlgn="base"/>
            <a:endParaRPr lang="en-US" altLang="ko-KR" sz="1100" dirty="0" smtClean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 fontAlgn="base"/>
            <a:r>
              <a:rPr lang="en-US" altLang="ko-KR" sz="11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- </a:t>
            </a:r>
            <a:r>
              <a:rPr lang="en-US" altLang="ko-KR" sz="1100" dirty="0" err="1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공동훈련센터에서</a:t>
            </a:r>
            <a:r>
              <a:rPr lang="en-US" altLang="ko-KR" sz="11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100" dirty="0" err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내부</a:t>
            </a:r>
            <a:r>
              <a:rPr lang="en-US" altLang="ko-KR" sz="1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en-US" altLang="ko-KR" sz="1100" dirty="0" err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최종</a:t>
            </a:r>
            <a:r>
              <a:rPr lang="en-US" altLang="ko-KR" sz="1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r>
              <a:rPr lang="en-US" altLang="ko-KR" sz="1100" dirty="0" err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평가</a:t>
            </a:r>
            <a:r>
              <a:rPr lang="en-US" altLang="ko-KR" sz="1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100" dirty="0" err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결과를</a:t>
            </a:r>
            <a:r>
              <a:rPr lang="en-US" altLang="ko-KR" sz="1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100" dirty="0" err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등록하지</a:t>
            </a:r>
            <a:r>
              <a:rPr lang="en-US" altLang="ko-KR" sz="1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100" dirty="0" err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않은</a:t>
            </a:r>
            <a:r>
              <a:rPr lang="en-US" altLang="ko-KR" sz="1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100" dirty="0" err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경우</a:t>
            </a:r>
            <a:r>
              <a:rPr lang="en-US" altLang="ko-KR" sz="1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en-US" altLang="ko-KR" sz="1100" dirty="0" err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능력단위</a:t>
            </a:r>
            <a:r>
              <a:rPr lang="en-US" altLang="ko-KR" sz="1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100" dirty="0" err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선택</a:t>
            </a:r>
            <a:r>
              <a:rPr lang="en-US" altLang="ko-KR" sz="1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100" dirty="0" err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목록</a:t>
            </a:r>
            <a:r>
              <a:rPr lang="en-US" altLang="ko-KR" sz="1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100" dirty="0" err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조회</a:t>
            </a:r>
            <a:r>
              <a:rPr lang="en-US" altLang="ko-KR" sz="1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100" dirty="0" err="1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불가</a:t>
            </a:r>
            <a:endParaRPr lang="en-US" altLang="ko-KR" sz="11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4914900" y="5699760"/>
            <a:ext cx="4175760" cy="5257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7" name="모서리가 둥근 직사각형 26"/>
          <p:cNvSpPr/>
          <p:nvPr/>
        </p:nvSpPr>
        <p:spPr>
          <a:xfrm>
            <a:off x="2517606" y="2735424"/>
            <a:ext cx="6558997" cy="48613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 fontAlgn="base">
              <a:buFontTx/>
              <a:buChar char="-"/>
            </a:pPr>
            <a:r>
              <a:rPr lang="en-US" altLang="ko-KR" sz="1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A</a:t>
            </a:r>
            <a:r>
              <a:rPr lang="ko-KR" altLang="en-US" sz="1100" dirty="0" err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능력단위</a:t>
            </a:r>
            <a:r>
              <a:rPr lang="ko-KR" altLang="en-US" sz="1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훈련 </a:t>
            </a:r>
            <a:r>
              <a:rPr lang="en-US" altLang="ko-KR" sz="1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90% </a:t>
            </a:r>
            <a:r>
              <a:rPr lang="ko-KR" altLang="en-US" sz="1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진행 후 </a:t>
            </a:r>
            <a:r>
              <a:rPr lang="ko-KR" altLang="en-US" sz="1100" dirty="0" err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내부평가를</a:t>
            </a:r>
            <a:r>
              <a:rPr lang="ko-KR" altLang="en-US" sz="1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진행하였다고 </a:t>
            </a:r>
            <a:r>
              <a:rPr lang="ko-KR" altLang="en-US" sz="1100" dirty="0" err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가정하였을때</a:t>
            </a:r>
            <a:r>
              <a:rPr lang="en-US" altLang="ko-KR" sz="1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11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훈련비 </a:t>
            </a:r>
            <a:r>
              <a:rPr lang="ko-KR" altLang="en-US" sz="1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지급은 다음과 </a:t>
            </a:r>
            <a:r>
              <a:rPr lang="ko-KR" altLang="en-US" sz="11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같음</a:t>
            </a:r>
            <a:endParaRPr lang="en-US" altLang="ko-KR" sz="11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8" name="모서리가 둥근 직사각형 27"/>
          <p:cNvSpPr/>
          <p:nvPr/>
        </p:nvSpPr>
        <p:spPr>
          <a:xfrm>
            <a:off x="2553396" y="4567129"/>
            <a:ext cx="6659770" cy="6647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r>
              <a:rPr lang="ko-KR" altLang="en-US" sz="1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☞ </a:t>
            </a:r>
            <a:r>
              <a:rPr lang="ko-KR" altLang="en-US" sz="1100" dirty="0" err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내부평가</a:t>
            </a:r>
            <a:r>
              <a:rPr lang="ko-KR" altLang="en-US" sz="1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통과여부 판정</a:t>
            </a:r>
            <a:r>
              <a:rPr lang="en-US" altLang="ko-KR" sz="1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: </a:t>
            </a:r>
            <a:r>
              <a:rPr lang="ko-KR" altLang="en-US" sz="1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능력단위별로 실시하여야 하며</a:t>
            </a:r>
            <a:r>
              <a:rPr lang="en-US" altLang="ko-KR" sz="1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1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해당 </a:t>
            </a:r>
            <a:r>
              <a:rPr lang="ko-KR" altLang="en-US" sz="1100" dirty="0" err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능력단위의</a:t>
            </a:r>
            <a:r>
              <a:rPr lang="ko-KR" altLang="en-US" sz="1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훈련 </a:t>
            </a:r>
            <a:r>
              <a:rPr lang="ko-KR" altLang="en-US" sz="1100" dirty="0" err="1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진도율</a:t>
            </a:r>
            <a:r>
              <a:rPr lang="ko-KR" altLang="en-US" sz="11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1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100</a:t>
            </a:r>
            <a:r>
              <a:rPr lang="ko-KR" altLang="en-US" sz="11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분의 </a:t>
            </a:r>
            <a:endParaRPr lang="en-US" altLang="ko-KR" sz="1100" dirty="0" smtClean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fontAlgn="base"/>
            <a:r>
              <a:rPr lang="en-US" altLang="ko-KR" sz="1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1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                                    80 </a:t>
            </a:r>
            <a:r>
              <a:rPr lang="ko-KR" altLang="en-US" sz="1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이후 시점부터 판정을 실시 할 수 있다</a:t>
            </a:r>
            <a:r>
              <a:rPr lang="en-US" altLang="ko-KR" sz="1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.</a:t>
            </a:r>
          </a:p>
          <a:p>
            <a:pPr fontAlgn="base"/>
            <a:r>
              <a:rPr lang="en-US" altLang="ko-KR" sz="1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                                                         </a:t>
            </a:r>
            <a:r>
              <a:rPr lang="en-US" altLang="ko-KR" sz="11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                       </a:t>
            </a:r>
          </a:p>
          <a:p>
            <a:pPr fontAlgn="base"/>
            <a:r>
              <a:rPr lang="en-US" altLang="ko-KR" sz="1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1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                                                                                    [</a:t>
            </a:r>
            <a:r>
              <a:rPr lang="ko-KR" altLang="en-US" sz="1100" dirty="0" err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일학습병행</a:t>
            </a:r>
            <a:r>
              <a:rPr lang="ko-KR" altLang="en-US" sz="1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운영규정 제</a:t>
            </a:r>
            <a:r>
              <a:rPr lang="en-US" altLang="ko-KR" sz="1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7</a:t>
            </a:r>
            <a:r>
              <a:rPr lang="ko-KR" altLang="en-US" sz="1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장 제</a:t>
            </a:r>
            <a:r>
              <a:rPr lang="en-US" altLang="ko-KR" sz="1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32</a:t>
            </a:r>
            <a:r>
              <a:rPr lang="ko-KR" altLang="en-US" sz="1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조</a:t>
            </a:r>
            <a:r>
              <a:rPr lang="en-US" altLang="ko-KR" sz="11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]</a:t>
            </a:r>
            <a:endParaRPr lang="ko-KR" altLang="en-US" sz="11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738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그룹 18"/>
          <p:cNvGrpSpPr/>
          <p:nvPr/>
        </p:nvGrpSpPr>
        <p:grpSpPr>
          <a:xfrm>
            <a:off x="66675" y="47625"/>
            <a:ext cx="12039528" cy="6741621"/>
            <a:chOff x="1403521" y="0"/>
            <a:chExt cx="9498098" cy="6613555"/>
          </a:xfrm>
        </p:grpSpPr>
        <p:sp>
          <p:nvSpPr>
            <p:cNvPr id="20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1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2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D2D3D5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3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4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5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6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7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16" name="모서리가 둥근 직사각형 15"/>
          <p:cNvSpPr/>
          <p:nvPr/>
        </p:nvSpPr>
        <p:spPr>
          <a:xfrm>
            <a:off x="506940" y="400939"/>
            <a:ext cx="11167470" cy="752475"/>
          </a:xfrm>
          <a:prstGeom prst="round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&lt;OJT</a:t>
            </a:r>
            <a:r>
              <a:rPr lang="ko-KR" altLang="en-US" sz="24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훈련비 참고사항</a:t>
            </a:r>
            <a:r>
              <a:rPr lang="en-US" altLang="ko-KR" sz="24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&gt;</a:t>
            </a:r>
            <a:endParaRPr lang="ko-KR" altLang="en-US" sz="2400" b="1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88737" y="1926217"/>
            <a:ext cx="70984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※</a:t>
            </a:r>
            <a:r>
              <a:rPr lang="ko-KR" altLang="en-US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각 </a:t>
            </a:r>
            <a:r>
              <a:rPr lang="ko-KR" altLang="en-US" b="1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능력단위</a:t>
            </a:r>
            <a:r>
              <a:rPr lang="ko-KR" altLang="en-US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b="1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훈련완료</a:t>
            </a:r>
            <a:r>
              <a:rPr lang="ko-KR" altLang="en-US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시</a:t>
            </a:r>
            <a:r>
              <a:rPr lang="en-US" altLang="ko-KR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b="1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내부평가</a:t>
            </a:r>
            <a:r>
              <a:rPr lang="ko-KR" altLang="en-US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b="1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결과등록</a:t>
            </a:r>
            <a:r>
              <a:rPr lang="ko-KR" altLang="en-US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이후</a:t>
            </a:r>
            <a:r>
              <a:rPr lang="en-US" altLang="ko-KR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r>
              <a:rPr lang="ko-KR" altLang="en-US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월 단위로 신청</a:t>
            </a:r>
            <a:endParaRPr lang="en-US" altLang="ko-KR" b="1" dirty="0" smtClean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grpSp>
        <p:nvGrpSpPr>
          <p:cNvPr id="33" name="그룹 32"/>
          <p:cNvGrpSpPr/>
          <p:nvPr/>
        </p:nvGrpSpPr>
        <p:grpSpPr>
          <a:xfrm>
            <a:off x="1068691" y="2321707"/>
            <a:ext cx="9642382" cy="1308872"/>
            <a:chOff x="384053" y="2999139"/>
            <a:chExt cx="5142531" cy="1308872"/>
          </a:xfrm>
        </p:grpSpPr>
        <p:sp>
          <p:nvSpPr>
            <p:cNvPr id="34" name="직사각형 33"/>
            <p:cNvSpPr/>
            <p:nvPr/>
          </p:nvSpPr>
          <p:spPr>
            <a:xfrm>
              <a:off x="386985" y="2999139"/>
              <a:ext cx="490070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ko-KR" altLang="en-US" b="1" dirty="0" err="1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기준단가</a:t>
              </a:r>
              <a:r>
                <a:rPr lang="en-US" altLang="ko-KR" b="1" dirty="0"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b="1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X </a:t>
              </a:r>
              <a:r>
                <a:rPr lang="ko-KR" altLang="en-US" b="1" dirty="0" err="1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훈련인원</a:t>
              </a:r>
              <a:r>
                <a:rPr lang="ko-KR" altLang="en-US" b="1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b="1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X </a:t>
              </a:r>
              <a:r>
                <a:rPr lang="ko-KR" altLang="en-US" b="1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훈련시간 </a:t>
              </a:r>
              <a:r>
                <a:rPr lang="en-US" altLang="ko-KR" b="1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X </a:t>
              </a:r>
              <a:r>
                <a:rPr lang="ko-KR" altLang="en-US" b="1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지원율 </a:t>
              </a:r>
              <a:endParaRPr lang="en-US" altLang="ko-KR" b="1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384053" y="3353904"/>
              <a:ext cx="5142531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FontTx/>
                <a:buChar char="-"/>
              </a:pPr>
              <a:r>
                <a:rPr lang="ko-KR" altLang="en-US" sz="1400" dirty="0" err="1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기준단가</a:t>
              </a:r>
              <a:r>
                <a:rPr lang="en-US" altLang="ko-KR" sz="1400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: 4,000</a:t>
              </a:r>
              <a:r>
                <a:rPr lang="ko-KR" altLang="en-US" sz="1400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원</a:t>
              </a:r>
              <a:r>
                <a:rPr lang="en-US" altLang="ko-KR" sz="1400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(</a:t>
              </a:r>
              <a:r>
                <a:rPr lang="ko-KR" altLang="en-US" sz="1400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단일 단가 적용</a:t>
              </a:r>
              <a:r>
                <a:rPr lang="en-US" altLang="ko-KR" sz="1400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)</a:t>
              </a:r>
            </a:p>
            <a:p>
              <a:pPr marL="285750" indent="-285750">
                <a:buFontTx/>
                <a:buChar char="-"/>
              </a:pPr>
              <a:r>
                <a:rPr lang="ko-KR" altLang="en-US" sz="1400" dirty="0" err="1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훈련인원</a:t>
              </a:r>
              <a:r>
                <a:rPr lang="en-US" altLang="ko-KR" sz="1400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: </a:t>
              </a:r>
              <a:r>
                <a:rPr lang="ko-KR" altLang="en-US" sz="1400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해당 월에 훈련을 실시한 </a:t>
              </a:r>
              <a:r>
                <a:rPr lang="ko-KR" altLang="en-US" sz="1400" dirty="0" err="1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학습근로자</a:t>
              </a:r>
              <a:r>
                <a:rPr lang="ko-KR" altLang="en-US" sz="1400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 수</a:t>
              </a:r>
              <a:endParaRPr lang="en-US" altLang="ko-KR" sz="1400" dirty="0" smtClean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  <a:p>
              <a:pPr marL="285750" indent="-285750">
                <a:buFontTx/>
                <a:buChar char="-"/>
              </a:pPr>
              <a:r>
                <a:rPr lang="ko-KR" altLang="en-US" sz="1400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훈련시간</a:t>
              </a:r>
              <a:r>
                <a:rPr lang="en-US" altLang="ko-KR" sz="1400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: HRD-Net</a:t>
              </a:r>
              <a:r>
                <a:rPr lang="ko-KR" altLang="en-US" sz="1400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을 통해 확인되는 해당 월 훈련실시시간</a:t>
              </a:r>
              <a:endParaRPr lang="en-US" altLang="ko-KR" sz="1400" dirty="0" smtClean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  <a:p>
              <a:pPr marL="285750" indent="-285750">
                <a:buFontTx/>
                <a:buChar char="-"/>
              </a:pPr>
              <a:r>
                <a:rPr lang="ko-KR" altLang="en-US" sz="1400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지원율</a:t>
              </a:r>
              <a:r>
                <a:rPr lang="en-US" altLang="ko-KR" sz="1400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: </a:t>
              </a:r>
              <a:r>
                <a:rPr lang="ko-KR" altLang="en-US" sz="1400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기준 지원율</a:t>
              </a:r>
              <a:r>
                <a:rPr lang="en-US" altLang="ko-KR" sz="1400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(100%)</a:t>
              </a:r>
              <a:r>
                <a:rPr lang="ko-KR" altLang="en-US" sz="1400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에서 아래 네 가지 유형의 각각에 해당하는 비율을 산술 합산하여 최종 지원율을 도출 </a:t>
              </a:r>
              <a:endParaRPr lang="ko-KR" altLang="en-US" sz="14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graphicFrame>
        <p:nvGraphicFramePr>
          <p:cNvPr id="38" name="표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6003285"/>
              </p:ext>
            </p:extLst>
          </p:nvPr>
        </p:nvGraphicFramePr>
        <p:xfrm>
          <a:off x="1215318" y="3799474"/>
          <a:ext cx="1301822" cy="11707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0911">
                  <a:extLst>
                    <a:ext uri="{9D8B030D-6E8A-4147-A177-3AD203B41FA5}">
                      <a16:colId xmlns:a16="http://schemas.microsoft.com/office/drawing/2014/main" val="3278852606"/>
                    </a:ext>
                  </a:extLst>
                </a:gridCol>
                <a:gridCol w="650911">
                  <a:extLst>
                    <a:ext uri="{9D8B030D-6E8A-4147-A177-3AD203B41FA5}">
                      <a16:colId xmlns:a16="http://schemas.microsoft.com/office/drawing/2014/main" val="3071668862"/>
                    </a:ext>
                  </a:extLst>
                </a:gridCol>
              </a:tblGrid>
              <a:tr h="362367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①</a:t>
                      </a:r>
                      <a:r>
                        <a:rPr lang="ko-KR" altLang="en-US" sz="1400" b="1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훈련대상</a:t>
                      </a:r>
                      <a:endParaRPr lang="ko-KR" altLang="en-US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8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2146810"/>
                  </a:ext>
                </a:extLst>
              </a:tr>
              <a:tr h="36236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spc="-150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재학생</a:t>
                      </a:r>
                      <a:endParaRPr lang="ko-KR" altLang="en-US" sz="1400" b="0" spc="-150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36000" marR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spc="-150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재직자</a:t>
                      </a:r>
                      <a:endParaRPr lang="ko-KR" altLang="en-US" sz="1400" b="0" spc="-150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36000" marR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9012910"/>
                  </a:ext>
                </a:extLst>
              </a:tr>
              <a:tr h="446037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0" spc="-150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+50%</a:t>
                      </a:r>
                      <a:endParaRPr lang="ko-KR" altLang="en-US" sz="1400" b="0" spc="-150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36000" marR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0" spc="-150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-</a:t>
                      </a:r>
                      <a:endParaRPr lang="ko-KR" altLang="en-US" sz="1400" b="0" spc="-150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36000" marR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0621232"/>
                  </a:ext>
                </a:extLst>
              </a:tr>
            </a:tbl>
          </a:graphicData>
        </a:graphic>
      </p:graphicFrame>
      <p:graphicFrame>
        <p:nvGraphicFramePr>
          <p:cNvPr id="39" name="표 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8917048"/>
              </p:ext>
            </p:extLst>
          </p:nvPr>
        </p:nvGraphicFramePr>
        <p:xfrm>
          <a:off x="2550258" y="3799474"/>
          <a:ext cx="1301822" cy="11707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0911">
                  <a:extLst>
                    <a:ext uri="{9D8B030D-6E8A-4147-A177-3AD203B41FA5}">
                      <a16:colId xmlns:a16="http://schemas.microsoft.com/office/drawing/2014/main" val="3278852606"/>
                    </a:ext>
                  </a:extLst>
                </a:gridCol>
                <a:gridCol w="650911">
                  <a:extLst>
                    <a:ext uri="{9D8B030D-6E8A-4147-A177-3AD203B41FA5}">
                      <a16:colId xmlns:a16="http://schemas.microsoft.com/office/drawing/2014/main" val="3071668862"/>
                    </a:ext>
                  </a:extLst>
                </a:gridCol>
              </a:tblGrid>
              <a:tr h="362367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②</a:t>
                      </a:r>
                      <a:r>
                        <a:rPr lang="ko-KR" altLang="en-US" sz="1400" b="1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훈련종류</a:t>
                      </a:r>
                      <a:endParaRPr lang="ko-KR" altLang="en-US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8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2146810"/>
                  </a:ext>
                </a:extLst>
              </a:tr>
              <a:tr h="36236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spc="-150" dirty="0" smtClean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산업형</a:t>
                      </a:r>
                      <a:endParaRPr lang="ko-KR" altLang="en-US" sz="1400" b="0" spc="-150" dirty="0">
                        <a:solidFill>
                          <a:schemeClr val="tx1"/>
                        </a:solidFill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36000" marR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spc="-150" dirty="0" smtClean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기업형</a:t>
                      </a:r>
                      <a:endParaRPr lang="ko-KR" altLang="en-US" sz="1400" b="0" spc="-150" dirty="0">
                        <a:solidFill>
                          <a:schemeClr val="tx1"/>
                        </a:solidFill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36000" marR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9012910"/>
                  </a:ext>
                </a:extLst>
              </a:tr>
              <a:tr h="446037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0" spc="-150" dirty="0" smtClean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+20%</a:t>
                      </a:r>
                      <a:endParaRPr lang="ko-KR" altLang="en-US" sz="1400" b="0" spc="-150" dirty="0">
                        <a:solidFill>
                          <a:schemeClr val="tx1"/>
                        </a:solidFill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36000" marR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0" spc="-150" dirty="0" smtClean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-20%</a:t>
                      </a:r>
                      <a:endParaRPr lang="ko-KR" altLang="en-US" sz="1400" b="0" spc="-150" dirty="0">
                        <a:solidFill>
                          <a:schemeClr val="tx1"/>
                        </a:solidFill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36000" marR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0621232"/>
                  </a:ext>
                </a:extLst>
              </a:tr>
            </a:tbl>
          </a:graphicData>
        </a:graphic>
      </p:graphicFrame>
      <p:graphicFrame>
        <p:nvGraphicFramePr>
          <p:cNvPr id="40" name="표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4557978"/>
              </p:ext>
            </p:extLst>
          </p:nvPr>
        </p:nvGraphicFramePr>
        <p:xfrm>
          <a:off x="3887035" y="3799474"/>
          <a:ext cx="1301822" cy="11707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0911">
                  <a:extLst>
                    <a:ext uri="{9D8B030D-6E8A-4147-A177-3AD203B41FA5}">
                      <a16:colId xmlns:a16="http://schemas.microsoft.com/office/drawing/2014/main" val="3278852606"/>
                    </a:ext>
                  </a:extLst>
                </a:gridCol>
                <a:gridCol w="650911">
                  <a:extLst>
                    <a:ext uri="{9D8B030D-6E8A-4147-A177-3AD203B41FA5}">
                      <a16:colId xmlns:a16="http://schemas.microsoft.com/office/drawing/2014/main" val="3071668862"/>
                    </a:ext>
                  </a:extLst>
                </a:gridCol>
              </a:tblGrid>
              <a:tr h="362367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③</a:t>
                      </a:r>
                      <a:r>
                        <a:rPr lang="ko-KR" altLang="en-US" sz="1400" b="1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훈련직종</a:t>
                      </a:r>
                      <a:endParaRPr lang="ko-KR" altLang="en-US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8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2146810"/>
                  </a:ext>
                </a:extLst>
              </a:tr>
              <a:tr h="362367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spc="-150" dirty="0" smtClean="0">
                          <a:solidFill>
                            <a:srgbClr val="FF0000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*</a:t>
                      </a:r>
                      <a:r>
                        <a:rPr lang="ko-KR" altLang="en-US" sz="1200" b="0" spc="-150" dirty="0" err="1" smtClean="0">
                          <a:solidFill>
                            <a:srgbClr val="FF0000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우대직종</a:t>
                      </a:r>
                      <a:endParaRPr lang="ko-KR" altLang="en-US" sz="1200" b="0" spc="-150" dirty="0">
                        <a:solidFill>
                          <a:srgbClr val="FF0000"/>
                        </a:solidFill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0" marR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spc="-150" dirty="0" err="1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기본직종</a:t>
                      </a:r>
                      <a:endParaRPr lang="ko-KR" altLang="en-US" sz="1200" b="0" spc="-150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36000" marR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9012910"/>
                  </a:ext>
                </a:extLst>
              </a:tr>
              <a:tr h="446037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0" spc="-150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+30%</a:t>
                      </a:r>
                      <a:endParaRPr lang="ko-KR" altLang="en-US" sz="1400" b="0" spc="-150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0" spc="-150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-</a:t>
                      </a:r>
                      <a:endParaRPr lang="ko-KR" altLang="en-US" sz="1400" b="0" spc="-150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0621232"/>
                  </a:ext>
                </a:extLst>
              </a:tr>
            </a:tbl>
          </a:graphicData>
        </a:graphic>
      </p:graphicFrame>
      <p:graphicFrame>
        <p:nvGraphicFramePr>
          <p:cNvPr id="41" name="표 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8137141"/>
              </p:ext>
            </p:extLst>
          </p:nvPr>
        </p:nvGraphicFramePr>
        <p:xfrm>
          <a:off x="5223812" y="3796340"/>
          <a:ext cx="1301822" cy="11707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0911">
                  <a:extLst>
                    <a:ext uri="{9D8B030D-6E8A-4147-A177-3AD203B41FA5}">
                      <a16:colId xmlns:a16="http://schemas.microsoft.com/office/drawing/2014/main" val="3278852606"/>
                    </a:ext>
                  </a:extLst>
                </a:gridCol>
                <a:gridCol w="650911">
                  <a:extLst>
                    <a:ext uri="{9D8B030D-6E8A-4147-A177-3AD203B41FA5}">
                      <a16:colId xmlns:a16="http://schemas.microsoft.com/office/drawing/2014/main" val="3071668862"/>
                    </a:ext>
                  </a:extLst>
                </a:gridCol>
              </a:tblGrid>
              <a:tr h="362367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④기업규모</a:t>
                      </a:r>
                      <a:endParaRPr lang="ko-KR" altLang="en-US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8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2146810"/>
                  </a:ext>
                </a:extLst>
              </a:tr>
              <a:tr h="36236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spc="-150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중소기업</a:t>
                      </a:r>
                      <a:endParaRPr lang="ko-KR" altLang="en-US" sz="1200" b="0" spc="-150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36000" marR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spc="-150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대기업</a:t>
                      </a:r>
                      <a:endParaRPr lang="ko-KR" altLang="en-US" sz="1200" b="0" spc="-150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36000" marR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9012910"/>
                  </a:ext>
                </a:extLst>
              </a:tr>
              <a:tr h="446037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0" spc="-150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-</a:t>
                      </a:r>
                      <a:endParaRPr lang="ko-KR" altLang="en-US" sz="1400" b="0" spc="-150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0" spc="-150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-30%</a:t>
                      </a:r>
                      <a:endParaRPr lang="ko-KR" altLang="en-US" sz="1400" b="0" spc="-150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0621232"/>
                  </a:ext>
                </a:extLst>
              </a:tr>
            </a:tbl>
          </a:graphicData>
        </a:graphic>
      </p:graphicFrame>
      <p:sp>
        <p:nvSpPr>
          <p:cNvPr id="42" name="TextBox 41"/>
          <p:cNvSpPr txBox="1"/>
          <p:nvPr/>
        </p:nvSpPr>
        <p:spPr>
          <a:xfrm>
            <a:off x="1068691" y="5106994"/>
            <a:ext cx="104528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*</a:t>
            </a:r>
            <a:r>
              <a:rPr lang="ko-KR" altLang="en-US" sz="12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우대직종</a:t>
            </a:r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해당여부</a:t>
            </a:r>
            <a:r>
              <a:rPr lang="en-US" altLang="ko-KR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: </a:t>
            </a:r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훈련과정의 </a:t>
            </a:r>
            <a:r>
              <a:rPr lang="en-US" altLang="ko-KR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NCS </a:t>
            </a:r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대표 </a:t>
            </a:r>
            <a:r>
              <a:rPr lang="ko-KR" altLang="en-US" sz="12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세분류에</a:t>
            </a:r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해당하는 </a:t>
            </a:r>
            <a:r>
              <a:rPr lang="en-US" altLang="ko-KR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NCS </a:t>
            </a:r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중분류를 기준으로 국가기간 또는 전략산업직종 중 하나에 해당하는 훈련을 의미</a:t>
            </a:r>
            <a:endParaRPr lang="en-US" altLang="ko-KR" sz="1200" dirty="0" smtClean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4072849" y="1302559"/>
            <a:ext cx="40463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8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&lt;OJT </a:t>
            </a:r>
            <a:r>
              <a:rPr lang="ko-KR" altLang="en-US" sz="28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훈련비 </a:t>
            </a:r>
            <a:r>
              <a:rPr lang="ko-KR" altLang="en-US" sz="2800" b="1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산출방법</a:t>
            </a:r>
            <a:r>
              <a:rPr lang="en-US" altLang="ko-KR" sz="28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&gt;</a:t>
            </a:r>
            <a:endParaRPr lang="en-US" altLang="ko-KR" sz="2800" b="1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28" name="그림 27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164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t="7541" b="2080"/>
          <a:stretch/>
        </p:blipFill>
        <p:spPr>
          <a:xfrm>
            <a:off x="1560736" y="508243"/>
            <a:ext cx="9028618" cy="5761887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0736" y="1131958"/>
            <a:ext cx="9028618" cy="4284378"/>
          </a:xfrm>
          <a:prstGeom prst="rect">
            <a:avLst/>
          </a:prstGeom>
          <a:ln>
            <a:solidFill>
              <a:srgbClr val="A1A2A4"/>
            </a:solidFill>
          </a:ln>
        </p:spPr>
      </p:pic>
      <p:sp>
        <p:nvSpPr>
          <p:cNvPr id="18" name="모서리가 둥근 직사각형 17"/>
          <p:cNvSpPr/>
          <p:nvPr/>
        </p:nvSpPr>
        <p:spPr>
          <a:xfrm>
            <a:off x="3364694" y="1462507"/>
            <a:ext cx="5755099" cy="72068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 fontAlgn="base">
              <a:buFontTx/>
              <a:buChar char="-"/>
            </a:pPr>
            <a:endParaRPr lang="en-US" altLang="ko-KR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4914900" y="5699760"/>
            <a:ext cx="4175760" cy="5257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pic>
        <p:nvPicPr>
          <p:cNvPr id="25" name="그림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5788461" y="4259189"/>
            <a:ext cx="669016" cy="669016"/>
          </a:xfrm>
          <a:prstGeom prst="rect">
            <a:avLst/>
          </a:prstGeom>
          <a:noFill/>
        </p:spPr>
      </p:pic>
      <p:sp>
        <p:nvSpPr>
          <p:cNvPr id="20" name="직사각형 19"/>
          <p:cNvSpPr/>
          <p:nvPr/>
        </p:nvSpPr>
        <p:spPr>
          <a:xfrm>
            <a:off x="8848740" y="3587436"/>
            <a:ext cx="515389" cy="131149"/>
          </a:xfrm>
          <a:prstGeom prst="rect">
            <a:avLst/>
          </a:prstGeom>
          <a:solidFill>
            <a:srgbClr val="F0F0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00" dirty="0" err="1" smtClean="0">
                <a:solidFill>
                  <a:schemeClr val="tx1"/>
                </a:solidFill>
              </a:rPr>
              <a:t>훈련장려금</a:t>
            </a:r>
            <a:endParaRPr lang="ko-KR" altLang="en-US" sz="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1367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t="7541" b="2080"/>
          <a:stretch/>
        </p:blipFill>
        <p:spPr>
          <a:xfrm>
            <a:off x="1560736" y="508243"/>
            <a:ext cx="9028618" cy="5761887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0736" y="1131958"/>
            <a:ext cx="9028618" cy="4284378"/>
          </a:xfrm>
          <a:prstGeom prst="rect">
            <a:avLst/>
          </a:prstGeom>
          <a:ln>
            <a:solidFill>
              <a:srgbClr val="A1A2A4"/>
            </a:solidFill>
          </a:ln>
        </p:spPr>
      </p:pic>
      <p:sp>
        <p:nvSpPr>
          <p:cNvPr id="25" name="직사각형 24"/>
          <p:cNvSpPr/>
          <p:nvPr/>
        </p:nvSpPr>
        <p:spPr>
          <a:xfrm>
            <a:off x="4914900" y="5699760"/>
            <a:ext cx="4175760" cy="5257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sp>
        <p:nvSpPr>
          <p:cNvPr id="18" name="직사각형 17"/>
          <p:cNvSpPr/>
          <p:nvPr/>
        </p:nvSpPr>
        <p:spPr>
          <a:xfrm>
            <a:off x="8848740" y="3587436"/>
            <a:ext cx="515389" cy="131149"/>
          </a:xfrm>
          <a:prstGeom prst="rect">
            <a:avLst/>
          </a:prstGeom>
          <a:solidFill>
            <a:srgbClr val="F0F0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00" dirty="0" err="1" smtClean="0">
                <a:solidFill>
                  <a:schemeClr val="tx1"/>
                </a:solidFill>
              </a:rPr>
              <a:t>훈련장려금</a:t>
            </a:r>
            <a:endParaRPr lang="ko-KR" altLang="en-US" sz="500" dirty="0">
              <a:solidFill>
                <a:schemeClr val="tx1"/>
              </a:solidFill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19797" y="1000802"/>
            <a:ext cx="6406342" cy="4835262"/>
          </a:xfrm>
          <a:prstGeom prst="rect">
            <a:avLst/>
          </a:prstGeom>
          <a:ln>
            <a:solidFill>
              <a:srgbClr val="A1A2A4"/>
            </a:solidFill>
          </a:ln>
        </p:spPr>
      </p:pic>
    </p:spTree>
    <p:extLst>
      <p:ext uri="{BB962C8B-B14F-4D97-AF65-F5344CB8AC3E}">
        <p14:creationId xmlns:p14="http://schemas.microsoft.com/office/powerpoint/2010/main" val="22403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t="7541" b="2080"/>
          <a:stretch/>
        </p:blipFill>
        <p:spPr>
          <a:xfrm>
            <a:off x="1560736" y="508243"/>
            <a:ext cx="9028618" cy="5761887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0736" y="1131958"/>
            <a:ext cx="9028618" cy="4284378"/>
          </a:xfrm>
          <a:prstGeom prst="rect">
            <a:avLst/>
          </a:prstGeom>
          <a:ln>
            <a:solidFill>
              <a:srgbClr val="A1A2A4"/>
            </a:solidFill>
          </a:ln>
        </p:spPr>
      </p:pic>
      <p:sp>
        <p:nvSpPr>
          <p:cNvPr id="18" name="직사각형 17"/>
          <p:cNvSpPr/>
          <p:nvPr/>
        </p:nvSpPr>
        <p:spPr>
          <a:xfrm>
            <a:off x="7047612" y="4208933"/>
            <a:ext cx="455314" cy="113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5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PASS</a:t>
            </a:r>
            <a:endParaRPr lang="ko-KR" altLang="en-US" sz="5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7628783" y="4208933"/>
            <a:ext cx="455314" cy="113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00" dirty="0" err="1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미신청</a:t>
            </a:r>
            <a:endParaRPr lang="ko-KR" altLang="en-US" sz="5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6529317" y="4208933"/>
            <a:ext cx="455314" cy="113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5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00,000</a:t>
            </a:r>
            <a:endParaRPr lang="ko-KR" altLang="en-US" sz="5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4914900" y="5699760"/>
            <a:ext cx="4175760" cy="5257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sp>
        <p:nvSpPr>
          <p:cNvPr id="23" name="직사각형 22"/>
          <p:cNvSpPr/>
          <p:nvPr/>
        </p:nvSpPr>
        <p:spPr>
          <a:xfrm>
            <a:off x="8848740" y="3587436"/>
            <a:ext cx="515389" cy="131149"/>
          </a:xfrm>
          <a:prstGeom prst="rect">
            <a:avLst/>
          </a:prstGeom>
          <a:solidFill>
            <a:srgbClr val="F0F0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00" dirty="0" err="1" smtClean="0">
                <a:solidFill>
                  <a:schemeClr val="tx1"/>
                </a:solidFill>
              </a:rPr>
              <a:t>훈련장려금</a:t>
            </a:r>
            <a:endParaRPr lang="ko-KR" altLang="en-US" sz="500" dirty="0">
              <a:solidFill>
                <a:schemeClr val="tx1"/>
              </a:solidFill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25091" y="1368580"/>
            <a:ext cx="5541818" cy="4120840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3534198" y="4225315"/>
            <a:ext cx="669016" cy="6690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39136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t="7541" b="2080"/>
          <a:stretch/>
        </p:blipFill>
        <p:spPr>
          <a:xfrm>
            <a:off x="1560736" y="508243"/>
            <a:ext cx="9028618" cy="5761887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0736" y="1131958"/>
            <a:ext cx="9028618" cy="4284378"/>
          </a:xfrm>
          <a:prstGeom prst="rect">
            <a:avLst/>
          </a:prstGeom>
          <a:ln>
            <a:solidFill>
              <a:srgbClr val="A1A2A4"/>
            </a:solidFill>
          </a:ln>
        </p:spPr>
      </p:pic>
      <p:sp>
        <p:nvSpPr>
          <p:cNvPr id="19" name="직사각형 18"/>
          <p:cNvSpPr/>
          <p:nvPr/>
        </p:nvSpPr>
        <p:spPr>
          <a:xfrm>
            <a:off x="6482754" y="4211730"/>
            <a:ext cx="455314" cy="113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5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7047612" y="4208933"/>
            <a:ext cx="455314" cy="113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5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PASS</a:t>
            </a:r>
            <a:endParaRPr lang="ko-KR" altLang="en-US" sz="5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7628783" y="4208933"/>
            <a:ext cx="455314" cy="113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00" dirty="0" err="1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미신청</a:t>
            </a:r>
            <a:endParaRPr lang="ko-KR" altLang="en-US" sz="5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6529317" y="4208933"/>
            <a:ext cx="455314" cy="113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5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00,000</a:t>
            </a:r>
            <a:endParaRPr lang="ko-KR" altLang="en-US" sz="5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4914900" y="5699760"/>
            <a:ext cx="4175760" cy="5257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5" name="그림 2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sp>
        <p:nvSpPr>
          <p:cNvPr id="26" name="직사각형 25"/>
          <p:cNvSpPr/>
          <p:nvPr/>
        </p:nvSpPr>
        <p:spPr>
          <a:xfrm>
            <a:off x="8848740" y="3587436"/>
            <a:ext cx="515389" cy="131149"/>
          </a:xfrm>
          <a:prstGeom prst="rect">
            <a:avLst/>
          </a:prstGeom>
          <a:solidFill>
            <a:srgbClr val="F0F0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00" dirty="0" err="1" smtClean="0">
                <a:solidFill>
                  <a:schemeClr val="tx1"/>
                </a:solidFill>
              </a:rPr>
              <a:t>훈련장려금</a:t>
            </a:r>
            <a:endParaRPr lang="ko-KR" altLang="en-US" sz="500" dirty="0">
              <a:solidFill>
                <a:schemeClr val="tx1"/>
              </a:solidFill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25091" y="1368580"/>
            <a:ext cx="5541818" cy="4120840"/>
          </a:xfrm>
          <a:prstGeom prst="rect">
            <a:avLst/>
          </a:prstGeom>
          <a:ln>
            <a:solidFill>
              <a:srgbClr val="A1A2A4"/>
            </a:solidFill>
          </a:ln>
        </p:spPr>
      </p:pic>
      <p:sp>
        <p:nvSpPr>
          <p:cNvPr id="18" name="직사각형 17"/>
          <p:cNvSpPr/>
          <p:nvPr/>
        </p:nvSpPr>
        <p:spPr>
          <a:xfrm>
            <a:off x="3607723" y="4231181"/>
            <a:ext cx="83128" cy="7481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3" name="그림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5929374" y="5220257"/>
            <a:ext cx="669016" cy="6690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75974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t="7541" b="2080"/>
          <a:stretch/>
        </p:blipFill>
        <p:spPr>
          <a:xfrm>
            <a:off x="1560736" y="508243"/>
            <a:ext cx="9028618" cy="5761887"/>
          </a:xfrm>
          <a:prstGeom prst="rect">
            <a:avLst/>
          </a:prstGeom>
        </p:spPr>
      </p:pic>
      <p:sp>
        <p:nvSpPr>
          <p:cNvPr id="19" name="직사각형 18"/>
          <p:cNvSpPr/>
          <p:nvPr/>
        </p:nvSpPr>
        <p:spPr>
          <a:xfrm>
            <a:off x="6482754" y="4211730"/>
            <a:ext cx="455314" cy="113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5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2124" y="1048614"/>
            <a:ext cx="9017229" cy="4781980"/>
          </a:xfrm>
          <a:prstGeom prst="rect">
            <a:avLst/>
          </a:prstGeom>
          <a:ln>
            <a:solidFill>
              <a:srgbClr val="A1A2A4"/>
            </a:solidFill>
          </a:ln>
        </p:spPr>
      </p:pic>
      <p:sp>
        <p:nvSpPr>
          <p:cNvPr id="24" name="직사각형 23"/>
          <p:cNvSpPr/>
          <p:nvPr/>
        </p:nvSpPr>
        <p:spPr>
          <a:xfrm>
            <a:off x="6669286" y="3250276"/>
            <a:ext cx="513465" cy="193127"/>
          </a:xfrm>
          <a:prstGeom prst="rect">
            <a:avLst/>
          </a:prstGeom>
          <a:solidFill>
            <a:srgbClr val="F0F0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00,000</a:t>
            </a:r>
            <a:endParaRPr lang="ko-KR" altLang="en-US" sz="7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6661666" y="2831467"/>
            <a:ext cx="521085" cy="97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00,000</a:t>
            </a:r>
            <a:endParaRPr lang="ko-KR" altLang="en-US" sz="7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6652260" y="2346960"/>
            <a:ext cx="521085" cy="97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00,000</a:t>
            </a:r>
            <a:endParaRPr lang="ko-KR" altLang="en-US" sz="7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4914900" y="5838214"/>
            <a:ext cx="4175760" cy="3949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7" name="그림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9236909" y="5269327"/>
            <a:ext cx="669016" cy="669016"/>
          </a:xfrm>
          <a:prstGeom prst="rect">
            <a:avLst/>
          </a:prstGeom>
          <a:noFill/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8867194" y="1833451"/>
            <a:ext cx="515389" cy="131149"/>
          </a:xfrm>
          <a:prstGeom prst="rect">
            <a:avLst/>
          </a:prstGeom>
          <a:solidFill>
            <a:srgbClr val="F0F0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00" dirty="0" err="1" smtClean="0">
                <a:solidFill>
                  <a:schemeClr val="tx1"/>
                </a:solidFill>
              </a:rPr>
              <a:t>훈련장려금</a:t>
            </a:r>
            <a:endParaRPr lang="ko-KR" altLang="en-US" sz="500" dirty="0">
              <a:solidFill>
                <a:schemeClr val="tx1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8803171" y="3250276"/>
            <a:ext cx="731527" cy="193127"/>
          </a:xfrm>
          <a:prstGeom prst="rect">
            <a:avLst/>
          </a:prstGeom>
          <a:solidFill>
            <a:srgbClr val="F0F0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800,000</a:t>
            </a:r>
            <a:endParaRPr lang="ko-KR" altLang="en-US" sz="7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9743654" y="3250277"/>
            <a:ext cx="771947" cy="193126"/>
          </a:xfrm>
          <a:prstGeom prst="rect">
            <a:avLst/>
          </a:prstGeom>
          <a:solidFill>
            <a:srgbClr val="F0F0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800,000</a:t>
            </a:r>
            <a:endParaRPr lang="ko-KR" altLang="en-US" sz="7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82889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그룹 18"/>
          <p:cNvGrpSpPr/>
          <p:nvPr/>
        </p:nvGrpSpPr>
        <p:grpSpPr>
          <a:xfrm>
            <a:off x="66675" y="47625"/>
            <a:ext cx="12039528" cy="6741621"/>
            <a:chOff x="1403521" y="0"/>
            <a:chExt cx="9498098" cy="6613555"/>
          </a:xfrm>
        </p:grpSpPr>
        <p:sp>
          <p:nvSpPr>
            <p:cNvPr id="20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1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2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D2D3D5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3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4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5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6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7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16" name="모서리가 둥근 직사각형 15"/>
          <p:cNvSpPr/>
          <p:nvPr/>
        </p:nvSpPr>
        <p:spPr>
          <a:xfrm>
            <a:off x="506940" y="400939"/>
            <a:ext cx="11167470" cy="752475"/>
          </a:xfrm>
          <a:prstGeom prst="roundRect">
            <a:avLst/>
          </a:prstGeom>
          <a:solidFill>
            <a:schemeClr val="tx1">
              <a:alpha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&lt;</a:t>
            </a:r>
            <a:r>
              <a:rPr lang="en-US" altLang="ko-KR" sz="24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OJT</a:t>
            </a:r>
            <a:r>
              <a:rPr lang="ko-KR" altLang="en-US" sz="24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비용 </a:t>
            </a:r>
            <a:r>
              <a:rPr lang="ko-KR" altLang="en-US" sz="24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신청 </a:t>
            </a:r>
            <a:r>
              <a:rPr lang="ko-KR" altLang="en-US" sz="24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서류 </a:t>
            </a:r>
            <a:r>
              <a:rPr lang="en-US" altLang="ko-KR" sz="24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[</a:t>
            </a:r>
            <a:r>
              <a:rPr lang="ko-KR" altLang="en-US" sz="24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월 </a:t>
            </a:r>
            <a:r>
              <a:rPr lang="en-US" altLang="ko-KR" sz="24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r>
              <a:rPr lang="ko-KR" altLang="en-US" sz="24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회 신청가능</a:t>
            </a:r>
            <a:r>
              <a:rPr lang="en-US" altLang="ko-KR" sz="24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24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각 </a:t>
            </a:r>
            <a:r>
              <a:rPr lang="ko-KR" altLang="en-US" sz="2400" b="1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능력단위</a:t>
            </a:r>
            <a:r>
              <a:rPr lang="ko-KR" altLang="en-US" sz="24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종료 시</a:t>
            </a:r>
            <a:r>
              <a:rPr lang="en-US" altLang="ko-KR" sz="24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)]&gt;</a:t>
            </a:r>
            <a:endParaRPr lang="ko-KR" altLang="en-US" sz="1600" b="1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cxnSp>
        <p:nvCxnSpPr>
          <p:cNvPr id="52" name="직선 연결선 51"/>
          <p:cNvCxnSpPr/>
          <p:nvPr/>
        </p:nvCxnSpPr>
        <p:spPr>
          <a:xfrm>
            <a:off x="6075916" y="1163068"/>
            <a:ext cx="0" cy="511523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직사각형 28"/>
          <p:cNvSpPr/>
          <p:nvPr/>
        </p:nvSpPr>
        <p:spPr>
          <a:xfrm>
            <a:off x="8147615" y="5260518"/>
            <a:ext cx="14766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통장사본</a:t>
            </a:r>
            <a:endParaRPr lang="en-US" altLang="ko-KR" sz="1400" dirty="0" smtClean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en-US" altLang="ko-KR" sz="1400" dirty="0" smtClean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400" dirty="0" smtClean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최초 </a:t>
            </a:r>
            <a:r>
              <a:rPr lang="en-US" altLang="ko-KR" sz="1400" dirty="0" smtClean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r>
              <a:rPr lang="ko-KR" altLang="en-US" sz="1400" dirty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회 제출</a:t>
            </a:r>
            <a:r>
              <a:rPr lang="en-US" altLang="ko-KR" sz="1400" dirty="0" smtClean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en-US" altLang="ko-KR" sz="1400" dirty="0">
              <a:solidFill>
                <a:srgbClr val="FF00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32" name="그림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9291" y="1958813"/>
            <a:ext cx="2843638" cy="2894055"/>
          </a:xfrm>
          <a:prstGeom prst="rect">
            <a:avLst/>
          </a:prstGeom>
          <a:ln w="38100">
            <a:solidFill>
              <a:srgbClr val="B4B4B5"/>
            </a:solidFill>
          </a:ln>
        </p:spPr>
      </p:pic>
      <p:pic>
        <p:nvPicPr>
          <p:cNvPr id="33" name="그림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3039" y="1945592"/>
            <a:ext cx="2844249" cy="2894054"/>
          </a:xfrm>
          <a:prstGeom prst="rect">
            <a:avLst/>
          </a:prstGeom>
          <a:ln w="38100">
            <a:solidFill>
              <a:srgbClr val="B4B4B5"/>
            </a:solidFill>
          </a:ln>
        </p:spPr>
      </p:pic>
      <p:sp>
        <p:nvSpPr>
          <p:cNvPr id="34" name="직사각형 33"/>
          <p:cNvSpPr/>
          <p:nvPr/>
        </p:nvSpPr>
        <p:spPr>
          <a:xfrm>
            <a:off x="2477008" y="5273740"/>
            <a:ext cx="14766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사업자등록증</a:t>
            </a:r>
            <a:endParaRPr lang="en-US" altLang="ko-KR" sz="1400" dirty="0" smtClean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en-US" altLang="ko-KR" sz="1400" dirty="0" smtClean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400" dirty="0" smtClean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최초 </a:t>
            </a:r>
            <a:r>
              <a:rPr lang="en-US" altLang="ko-KR" sz="1400" dirty="0" smtClean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r>
              <a:rPr lang="ko-KR" altLang="en-US" sz="1400" dirty="0" smtClean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회 제출</a:t>
            </a:r>
            <a:r>
              <a:rPr lang="en-US" altLang="ko-KR" sz="1400" dirty="0" smtClean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en-US" altLang="ko-KR" sz="1400" dirty="0">
              <a:solidFill>
                <a:srgbClr val="FF00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65" name="그림 6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201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t="7541" b="2080"/>
          <a:stretch/>
        </p:blipFill>
        <p:spPr>
          <a:xfrm>
            <a:off x="1560736" y="508243"/>
            <a:ext cx="9028618" cy="5761887"/>
          </a:xfrm>
          <a:prstGeom prst="rect">
            <a:avLst/>
          </a:prstGeom>
        </p:spPr>
      </p:pic>
      <p:sp>
        <p:nvSpPr>
          <p:cNvPr id="19" name="직사각형 18"/>
          <p:cNvSpPr/>
          <p:nvPr/>
        </p:nvSpPr>
        <p:spPr>
          <a:xfrm>
            <a:off x="6482754" y="4211730"/>
            <a:ext cx="455314" cy="113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5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2124" y="1048614"/>
            <a:ext cx="9017229" cy="4781980"/>
          </a:xfrm>
          <a:prstGeom prst="rect">
            <a:avLst/>
          </a:prstGeom>
          <a:ln>
            <a:solidFill>
              <a:srgbClr val="A1A2A4"/>
            </a:solidFill>
          </a:ln>
        </p:spPr>
      </p:pic>
      <p:sp>
        <p:nvSpPr>
          <p:cNvPr id="24" name="직사각형 23"/>
          <p:cNvSpPr/>
          <p:nvPr/>
        </p:nvSpPr>
        <p:spPr>
          <a:xfrm>
            <a:off x="6669286" y="3312990"/>
            <a:ext cx="521085" cy="97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00,000</a:t>
            </a:r>
            <a:endParaRPr lang="ko-KR" altLang="en-US" sz="7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6661666" y="2831467"/>
            <a:ext cx="521085" cy="97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00,000</a:t>
            </a:r>
            <a:endParaRPr lang="ko-KR" altLang="en-US" sz="7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6652260" y="2346960"/>
            <a:ext cx="521085" cy="97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00,000</a:t>
            </a:r>
            <a:endParaRPr lang="ko-KR" altLang="en-US" sz="7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4914900" y="5838214"/>
            <a:ext cx="4175760" cy="3949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직사각형 30"/>
          <p:cNvSpPr/>
          <p:nvPr/>
        </p:nvSpPr>
        <p:spPr>
          <a:xfrm>
            <a:off x="8902587" y="1841764"/>
            <a:ext cx="515389" cy="131149"/>
          </a:xfrm>
          <a:prstGeom prst="rect">
            <a:avLst/>
          </a:prstGeom>
          <a:solidFill>
            <a:srgbClr val="F0F0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00" dirty="0" err="1" smtClean="0">
                <a:solidFill>
                  <a:schemeClr val="tx1"/>
                </a:solidFill>
              </a:rPr>
              <a:t>훈련장려금</a:t>
            </a:r>
            <a:endParaRPr lang="ko-KR" altLang="en-US" sz="500" dirty="0">
              <a:solidFill>
                <a:schemeClr val="tx1"/>
              </a:solidFill>
            </a:endParaRPr>
          </a:p>
        </p:txBody>
      </p:sp>
      <p:grpSp>
        <p:nvGrpSpPr>
          <p:cNvPr id="20" name="그룹 19"/>
          <p:cNvGrpSpPr/>
          <p:nvPr/>
        </p:nvGrpSpPr>
        <p:grpSpPr>
          <a:xfrm>
            <a:off x="5103191" y="1496058"/>
            <a:ext cx="4682977" cy="4129150"/>
            <a:chOff x="5073511" y="2343150"/>
            <a:chExt cx="5967060" cy="4718390"/>
          </a:xfrm>
        </p:grpSpPr>
        <p:pic>
          <p:nvPicPr>
            <p:cNvPr id="21" name="그림 20"/>
            <p:cNvPicPr>
              <a:picLocks noChangeAspect="1"/>
            </p:cNvPicPr>
            <p:nvPr/>
          </p:nvPicPr>
          <p:blipFill rotWithShape="1">
            <a:blip r:embed="rId4"/>
            <a:srcRect r="949"/>
            <a:stretch/>
          </p:blipFill>
          <p:spPr>
            <a:xfrm>
              <a:off x="5073511" y="2343150"/>
              <a:ext cx="5967060" cy="4252912"/>
            </a:xfrm>
            <a:prstGeom prst="rect">
              <a:avLst/>
            </a:prstGeom>
          </p:spPr>
        </p:pic>
        <p:sp>
          <p:nvSpPr>
            <p:cNvPr id="22" name="직사각형 21"/>
            <p:cNvSpPr/>
            <p:nvPr/>
          </p:nvSpPr>
          <p:spPr>
            <a:xfrm>
              <a:off x="6651959" y="3560864"/>
              <a:ext cx="3606466" cy="42936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6651959" y="3560864"/>
              <a:ext cx="1997317" cy="228600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800" u="sng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사업자등록증</a:t>
              </a:r>
              <a:r>
                <a:rPr lang="en-US" altLang="ko-KR" sz="800" u="sng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, </a:t>
              </a:r>
              <a:r>
                <a:rPr lang="ko-KR" altLang="en-US" sz="800" u="sng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통장사본</a:t>
              </a:r>
              <a:r>
                <a:rPr lang="en-US" altLang="ko-KR" sz="800" u="sng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.pdf</a:t>
              </a:r>
              <a:endParaRPr lang="ko-KR" altLang="en-US" sz="800" u="sng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9384967" y="6299554"/>
              <a:ext cx="512055" cy="144986"/>
            </a:xfrm>
            <a:prstGeom prst="rect">
              <a:avLst/>
            </a:prstGeom>
            <a:solidFill>
              <a:srgbClr val="E1E1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800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첨부</a:t>
              </a:r>
              <a:endParaRPr lang="ko-KR" altLang="en-US" sz="8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pic>
          <p:nvPicPr>
            <p:cNvPr id="30" name="그림 2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4656948">
              <a:off x="9487462" y="6392524"/>
              <a:ext cx="669016" cy="669016"/>
            </a:xfrm>
            <a:prstGeom prst="rect">
              <a:avLst/>
            </a:prstGeom>
          </p:spPr>
        </p:pic>
      </p:grpSp>
      <p:pic>
        <p:nvPicPr>
          <p:cNvPr id="27" name="그림 2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sp>
        <p:nvSpPr>
          <p:cNvPr id="32" name="직사각형 31"/>
          <p:cNvSpPr/>
          <p:nvPr/>
        </p:nvSpPr>
        <p:spPr>
          <a:xfrm>
            <a:off x="9786167" y="3241965"/>
            <a:ext cx="729433" cy="241068"/>
          </a:xfrm>
          <a:prstGeom prst="rect">
            <a:avLst/>
          </a:prstGeom>
          <a:solidFill>
            <a:srgbClr val="F0F0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800,000</a:t>
            </a:r>
            <a:endParaRPr lang="ko-KR" altLang="en-US" sz="7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64286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t="7541" b="2080"/>
          <a:stretch/>
        </p:blipFill>
        <p:spPr>
          <a:xfrm>
            <a:off x="1560736" y="508243"/>
            <a:ext cx="9028618" cy="5761887"/>
          </a:xfrm>
          <a:prstGeom prst="rect">
            <a:avLst/>
          </a:prstGeom>
        </p:spPr>
      </p:pic>
      <p:sp>
        <p:nvSpPr>
          <p:cNvPr id="19" name="직사각형 18"/>
          <p:cNvSpPr/>
          <p:nvPr/>
        </p:nvSpPr>
        <p:spPr>
          <a:xfrm>
            <a:off x="6482754" y="4211730"/>
            <a:ext cx="455314" cy="113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5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2124" y="1048614"/>
            <a:ext cx="9017229" cy="4781980"/>
          </a:xfrm>
          <a:prstGeom prst="rect">
            <a:avLst/>
          </a:prstGeom>
          <a:ln>
            <a:solidFill>
              <a:srgbClr val="A1A2A4"/>
            </a:solidFill>
          </a:ln>
        </p:spPr>
      </p:pic>
      <p:sp>
        <p:nvSpPr>
          <p:cNvPr id="24" name="직사각형 23"/>
          <p:cNvSpPr/>
          <p:nvPr/>
        </p:nvSpPr>
        <p:spPr>
          <a:xfrm>
            <a:off x="6669286" y="3312990"/>
            <a:ext cx="521085" cy="97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00,000</a:t>
            </a:r>
            <a:endParaRPr lang="ko-KR" altLang="en-US" sz="7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6661666" y="2831467"/>
            <a:ext cx="521085" cy="97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00,000</a:t>
            </a:r>
            <a:endParaRPr lang="ko-KR" altLang="en-US" sz="7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6652260" y="2346960"/>
            <a:ext cx="521085" cy="97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00,000</a:t>
            </a:r>
            <a:endParaRPr lang="ko-KR" altLang="en-US" sz="7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4914900" y="5838214"/>
            <a:ext cx="4175760" cy="3949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0" name="그림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669286" y="5283911"/>
            <a:ext cx="669016" cy="669016"/>
          </a:xfrm>
          <a:prstGeom prst="rect">
            <a:avLst/>
          </a:prstGeom>
          <a:noFill/>
        </p:spPr>
      </p:pic>
      <p:sp>
        <p:nvSpPr>
          <p:cNvPr id="21" name="직사각형 20"/>
          <p:cNvSpPr/>
          <p:nvPr/>
        </p:nvSpPr>
        <p:spPr>
          <a:xfrm>
            <a:off x="3157959" y="4995353"/>
            <a:ext cx="1997317" cy="228600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u="sng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사업자등록증</a:t>
            </a:r>
            <a:r>
              <a:rPr lang="en-US" altLang="ko-KR" sz="800" u="sng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800" u="sng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통장사본</a:t>
            </a:r>
            <a:r>
              <a:rPr lang="en-US" altLang="ko-KR" sz="800" u="sng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.pdf</a:t>
            </a:r>
            <a:endParaRPr lang="ko-KR" altLang="en-US" sz="800" u="sng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6482754" y="5052060"/>
            <a:ext cx="992466" cy="125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모서리가 둥근 직사각형 21"/>
          <p:cNvSpPr/>
          <p:nvPr/>
        </p:nvSpPr>
        <p:spPr>
          <a:xfrm>
            <a:off x="4669188" y="4101018"/>
            <a:ext cx="2811714" cy="883138"/>
          </a:xfrm>
          <a:prstGeom prst="round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저장</a:t>
            </a:r>
            <a:r>
              <a:rPr lang="en-US" altLang="ko-KR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: </a:t>
            </a:r>
            <a:r>
              <a:rPr lang="ko-KR" altLang="en-US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중간저장</a:t>
            </a:r>
            <a:endParaRPr lang="en-US" altLang="ko-KR" b="1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ko-KR" altLang="en-US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신청</a:t>
            </a:r>
            <a:r>
              <a:rPr lang="en-US" altLang="ko-KR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: </a:t>
            </a:r>
            <a:r>
              <a:rPr lang="ko-KR" altLang="en-US" b="1" dirty="0" err="1">
                <a:latin typeface="HY견고딕" panose="02030600000101010101" pitchFamily="18" charset="-127"/>
                <a:ea typeface="HY견고딕" panose="02030600000101010101" pitchFamily="18" charset="-127"/>
              </a:rPr>
              <a:t>작성완료</a:t>
            </a:r>
            <a:r>
              <a:rPr lang="ko-KR" altLang="en-US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 및 신청</a:t>
            </a:r>
          </a:p>
        </p:txBody>
      </p:sp>
      <p:pic>
        <p:nvPicPr>
          <p:cNvPr id="23" name="그림 22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sp>
        <p:nvSpPr>
          <p:cNvPr id="29" name="직사각형 28"/>
          <p:cNvSpPr/>
          <p:nvPr/>
        </p:nvSpPr>
        <p:spPr>
          <a:xfrm>
            <a:off x="8906928" y="1833451"/>
            <a:ext cx="515389" cy="131149"/>
          </a:xfrm>
          <a:prstGeom prst="rect">
            <a:avLst/>
          </a:prstGeom>
          <a:solidFill>
            <a:srgbClr val="F0F0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00" dirty="0" err="1" smtClean="0">
                <a:solidFill>
                  <a:schemeClr val="tx1"/>
                </a:solidFill>
              </a:rPr>
              <a:t>훈련장려금</a:t>
            </a:r>
            <a:endParaRPr lang="ko-KR" altLang="en-US" sz="500" dirty="0">
              <a:solidFill>
                <a:schemeClr val="tx1"/>
              </a:solidFill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6669286" y="3250276"/>
            <a:ext cx="513465" cy="193127"/>
          </a:xfrm>
          <a:prstGeom prst="rect">
            <a:avLst/>
          </a:prstGeom>
          <a:solidFill>
            <a:srgbClr val="F0F0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00,000</a:t>
            </a:r>
            <a:endParaRPr lang="ko-KR" altLang="en-US" sz="7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0" name="직사각형 29"/>
          <p:cNvSpPr/>
          <p:nvPr/>
        </p:nvSpPr>
        <p:spPr>
          <a:xfrm>
            <a:off x="8803171" y="3250276"/>
            <a:ext cx="731527" cy="193127"/>
          </a:xfrm>
          <a:prstGeom prst="rect">
            <a:avLst/>
          </a:prstGeom>
          <a:solidFill>
            <a:srgbClr val="F0F0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800,000</a:t>
            </a:r>
            <a:endParaRPr lang="ko-KR" altLang="en-US" sz="7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9743654" y="3250277"/>
            <a:ext cx="771947" cy="193126"/>
          </a:xfrm>
          <a:prstGeom prst="rect">
            <a:avLst/>
          </a:prstGeom>
          <a:solidFill>
            <a:srgbClr val="F0F0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800,000</a:t>
            </a:r>
            <a:endParaRPr lang="ko-KR" altLang="en-US" sz="7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6353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21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2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3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solidFill>
                <a:srgbClr val="B4B4B5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5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4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5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6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7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8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grpSp>
        <p:nvGrpSpPr>
          <p:cNvPr id="4" name="그룹 3"/>
          <p:cNvGrpSpPr/>
          <p:nvPr/>
        </p:nvGrpSpPr>
        <p:grpSpPr>
          <a:xfrm>
            <a:off x="1588580" y="279679"/>
            <a:ext cx="9029127" cy="6001017"/>
            <a:chOff x="1750850" y="217282"/>
            <a:chExt cx="8810123" cy="5887019"/>
          </a:xfrm>
        </p:grpSpPr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solidFill>
                <a:srgbClr val="B4B4B5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5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7" t="-106" r="1824" b="11033"/>
          <a:stretch/>
        </p:blipFill>
        <p:spPr>
          <a:xfrm>
            <a:off x="1524000" y="497941"/>
            <a:ext cx="9104769" cy="5788559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1524000" y="499182"/>
            <a:ext cx="9102760" cy="5781513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3855570" y="2306383"/>
            <a:ext cx="340787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5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목차</a:t>
            </a:r>
            <a:endParaRPr lang="id-ID" altLang="ko-KR" sz="5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29" name="그림 28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777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그룹 52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4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55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56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5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5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8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2" name="그림 21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906" y="504450"/>
            <a:ext cx="9034491" cy="5765681"/>
          </a:xfrm>
          <a:prstGeom prst="rect">
            <a:avLst/>
          </a:prstGeom>
        </p:spPr>
      </p:pic>
      <p:pic>
        <p:nvPicPr>
          <p:cNvPr id="100" name="그림 9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5487243" y="5857120"/>
            <a:ext cx="669016" cy="66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21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2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3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solidFill>
                <a:srgbClr val="B4B4B5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5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4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5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6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7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8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grpSp>
        <p:nvGrpSpPr>
          <p:cNvPr id="4" name="그룹 3"/>
          <p:cNvGrpSpPr/>
          <p:nvPr/>
        </p:nvGrpSpPr>
        <p:grpSpPr>
          <a:xfrm>
            <a:off x="1588580" y="307367"/>
            <a:ext cx="9029127" cy="5973328"/>
            <a:chOff x="1750850" y="244445"/>
            <a:chExt cx="8810123" cy="5859856"/>
          </a:xfrm>
        </p:grpSpPr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solidFill>
                <a:srgbClr val="B4B4B5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5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2" t="1" r="1210" b="132"/>
          <a:stretch/>
        </p:blipFill>
        <p:spPr>
          <a:xfrm>
            <a:off x="1571625" y="507729"/>
            <a:ext cx="9039226" cy="5778771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1561205" y="505488"/>
            <a:ext cx="9056502" cy="5771960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3445599" y="2604765"/>
            <a:ext cx="540408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5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전담인력활동수당</a:t>
            </a:r>
            <a:endParaRPr lang="en-US" altLang="ko-KR" sz="5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ko-KR" altLang="en-US" sz="5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신청</a:t>
            </a:r>
            <a:endParaRPr lang="id-ID" altLang="ko-KR" sz="5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742678"/>
      </p:ext>
    </p:extLst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직사각형 52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1383209" y="1110439"/>
            <a:ext cx="9889193" cy="369331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세부탭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4" name="직사각형 5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149775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MY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서비스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대리인 로그인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785643" y="1110439"/>
            <a:ext cx="588646" cy="369331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순서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149774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188506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일학습병행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188505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2272368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전담인력활동수당 신청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2272367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2659675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정산회차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추가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2659674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304698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정산신청기간 입력 및 </a:t>
            </a:r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정산회차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추가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304697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5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342900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기업 계좌 정보 입력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342851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6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4" name="직사각형 4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3817842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전담인력활동수당 </a:t>
            </a:r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신청내역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금액 확인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5" name="직사각형 44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3817361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7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2" name="직사각형 51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4210353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증빙서류 첨부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5" name="직사각형 54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4209872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6" name="직사각형 55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459514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신청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7" name="직사각형 56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459465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9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701485AD-4265-4012-BB84-E2DC0841A0A6}"/>
              </a:ext>
            </a:extLst>
          </p:cNvPr>
          <p:cNvSpPr/>
          <p:nvPr/>
        </p:nvSpPr>
        <p:spPr>
          <a:xfrm>
            <a:off x="-1" y="331235"/>
            <a:ext cx="5382884" cy="38173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전담인력활동수당 신청 흐름도</a:t>
            </a:r>
            <a:endParaRPr lang="ko-KR" altLang="en-US" sz="2000" dirty="0">
              <a:latin typeface="HY견고딕" panose="02030600000101010101" pitchFamily="18" charset="-127"/>
              <a:ea typeface="HY견고딕" panose="02030600000101010101" pitchFamily="18" charset="-127"/>
              <a:cs typeface="함초롬바탕" panose="02030604000101010101" pitchFamily="18" charset="-127"/>
            </a:endParaRPr>
          </a:p>
        </p:txBody>
      </p:sp>
      <p:pic>
        <p:nvPicPr>
          <p:cNvPr id="26" name="그림 25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292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pic>
        <p:nvPicPr>
          <p:cNvPr id="27" name="그림 26"/>
          <p:cNvPicPr>
            <a:picLocks noChangeAspect="1"/>
          </p:cNvPicPr>
          <p:nvPr/>
        </p:nvPicPr>
        <p:blipFill rotWithShape="1">
          <a:blip r:embed="rId2"/>
          <a:srcRect l="13166" t="13275" r="23479" b="12401"/>
          <a:stretch/>
        </p:blipFill>
        <p:spPr>
          <a:xfrm>
            <a:off x="1563906" y="504449"/>
            <a:ext cx="9029127" cy="5765683"/>
          </a:xfrm>
          <a:prstGeom prst="rect">
            <a:avLst/>
          </a:prstGeom>
        </p:spPr>
      </p:pic>
      <p:sp>
        <p:nvSpPr>
          <p:cNvPr id="28" name="직사각형 27"/>
          <p:cNvSpPr/>
          <p:nvPr/>
        </p:nvSpPr>
        <p:spPr>
          <a:xfrm>
            <a:off x="7829707" y="514309"/>
            <a:ext cx="396240" cy="1600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7927614" y="606884"/>
            <a:ext cx="669016" cy="669016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289185"/>
      </p:ext>
    </p:extLst>
  </p:cSld>
  <p:clrMapOvr>
    <a:masterClrMapping/>
  </p:clrMapOvr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graphicFrame>
        <p:nvGraphicFramePr>
          <p:cNvPr id="2" name="개체 1"/>
          <p:cNvGraphicFramePr>
            <a:graphicFrameLocks noChangeAspect="1"/>
          </p:cNvGraphicFramePr>
          <p:nvPr/>
        </p:nvGraphicFramePr>
        <p:xfrm>
          <a:off x="1563906" y="504450"/>
          <a:ext cx="9029127" cy="57656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4305" name="Image" r:id="rId4" imgW="12063240" imgH="7682400" progId="Photoshop.Image.13">
                  <p:embed/>
                </p:oleObj>
              </mc:Choice>
              <mc:Fallback>
                <p:oleObj name="Image" r:id="rId4" imgW="12063240" imgH="7682400" progId="Photoshop.Image.13">
                  <p:embed/>
                  <p:pic>
                    <p:nvPicPr>
                      <p:cNvPr id="2" name="개체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63906" y="504450"/>
                        <a:ext cx="9029127" cy="57656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직사각형 21"/>
          <p:cNvSpPr/>
          <p:nvPr/>
        </p:nvSpPr>
        <p:spPr>
          <a:xfrm>
            <a:off x="7688993" y="529388"/>
            <a:ext cx="475386" cy="18778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7801013" y="641407"/>
            <a:ext cx="669016" cy="66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1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3905" y="504449"/>
            <a:ext cx="9029127" cy="5765682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2073220" y="2395813"/>
            <a:ext cx="669016" cy="669016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021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3905" y="504449"/>
            <a:ext cx="9029127" cy="5765682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2588609" y="5489096"/>
            <a:ext cx="669016" cy="669016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423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/>
          <a:srcRect t="9261"/>
          <a:stretch/>
        </p:blipFill>
        <p:spPr>
          <a:xfrm>
            <a:off x="1558399" y="498214"/>
            <a:ext cx="9034634" cy="5771917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9633836" y="5769326"/>
            <a:ext cx="669016" cy="669016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44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/>
          <a:srcRect t="9261"/>
          <a:stretch/>
        </p:blipFill>
        <p:spPr>
          <a:xfrm>
            <a:off x="1558399" y="498214"/>
            <a:ext cx="9034634" cy="5771917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2212" y="715511"/>
            <a:ext cx="6668582" cy="3864582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19" name="그림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6296276" y="3083925"/>
            <a:ext cx="669016" cy="669016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/>
          <a:srcRect t="9261"/>
          <a:stretch/>
        </p:blipFill>
        <p:spPr>
          <a:xfrm>
            <a:off x="1558399" y="498214"/>
            <a:ext cx="9034634" cy="5771917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1442" y="535104"/>
            <a:ext cx="6224010" cy="4330930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4903671" y="3978867"/>
            <a:ext cx="669016" cy="669016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7952191" y="3978867"/>
            <a:ext cx="669016" cy="669016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851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/>
          <a:srcRect t="9261"/>
          <a:stretch/>
        </p:blipFill>
        <p:spPr>
          <a:xfrm>
            <a:off x="1558399" y="498214"/>
            <a:ext cx="9034634" cy="5771917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3"/>
          <a:srcRect t="697" b="-1"/>
          <a:stretch/>
        </p:blipFill>
        <p:spPr>
          <a:xfrm>
            <a:off x="3341442" y="565264"/>
            <a:ext cx="6224010" cy="4300769"/>
          </a:xfrm>
          <a:prstGeom prst="rect">
            <a:avLst/>
          </a:prstGeom>
          <a:ln>
            <a:solidFill>
              <a:srgbClr val="A1A2A4"/>
            </a:solidFill>
          </a:ln>
        </p:spPr>
      </p:pic>
      <p:sp>
        <p:nvSpPr>
          <p:cNvPr id="19" name="직사각형 18"/>
          <p:cNvSpPr/>
          <p:nvPr/>
        </p:nvSpPr>
        <p:spPr>
          <a:xfrm>
            <a:off x="4547061" y="4268195"/>
            <a:ext cx="750916" cy="200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5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OO</a:t>
            </a:r>
            <a:r>
              <a:rPr lang="ko-KR" altLang="en-US" sz="85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지사</a:t>
            </a:r>
            <a:endParaRPr lang="ko-KR" altLang="en-US" sz="85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20" name="그림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4833167" y="4375966"/>
            <a:ext cx="669016" cy="669016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113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21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2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3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solidFill>
                <a:srgbClr val="B4B4B5"/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5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4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5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6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7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8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grpSp>
        <p:nvGrpSpPr>
          <p:cNvPr id="4" name="그룹 3"/>
          <p:cNvGrpSpPr/>
          <p:nvPr/>
        </p:nvGrpSpPr>
        <p:grpSpPr>
          <a:xfrm>
            <a:off x="1588580" y="307367"/>
            <a:ext cx="9029127" cy="5973328"/>
            <a:chOff x="1750850" y="244445"/>
            <a:chExt cx="8810123" cy="5859856"/>
          </a:xfrm>
        </p:grpSpPr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solidFill>
                <a:srgbClr val="B4B4B5"/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5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4" t="7021" r="5618" b="7866"/>
          <a:stretch/>
        </p:blipFill>
        <p:spPr>
          <a:xfrm>
            <a:off x="1571625" y="514350"/>
            <a:ext cx="9039226" cy="5772150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1564623" y="507729"/>
            <a:ext cx="9053084" cy="5769419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3979629" y="2956403"/>
            <a:ext cx="417714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5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기업 </a:t>
            </a:r>
            <a:r>
              <a:rPr lang="ko-KR" altLang="en-US" sz="5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참여신청</a:t>
            </a:r>
            <a:endParaRPr lang="id-ID" altLang="ko-KR" sz="5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287259"/>
      </p:ext>
    </p:extLst>
  </p:cSld>
  <p:clrMapOvr>
    <a:masterClrMapping/>
  </p:clrMapOvr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/>
          <a:srcRect t="9261"/>
          <a:stretch/>
        </p:blipFill>
        <p:spPr>
          <a:xfrm>
            <a:off x="1558399" y="498214"/>
            <a:ext cx="9034634" cy="5771917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5177" y="537701"/>
            <a:ext cx="6268640" cy="4358988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21" name="그림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8912488" y="4261694"/>
            <a:ext cx="669016" cy="669016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8059127" y="3780342"/>
            <a:ext cx="19543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방학인 경우 체크</a:t>
            </a:r>
            <a:endParaRPr lang="en-US" altLang="ko-K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22973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/>
          <a:srcRect t="9261"/>
          <a:stretch/>
        </p:blipFill>
        <p:spPr>
          <a:xfrm>
            <a:off x="1558399" y="498214"/>
            <a:ext cx="9034634" cy="5771917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3"/>
          <a:srcRect t="1082"/>
          <a:stretch/>
        </p:blipFill>
        <p:spPr>
          <a:xfrm>
            <a:off x="3190441" y="640079"/>
            <a:ext cx="7074652" cy="3659117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21" name="그림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8374167" y="3049663"/>
            <a:ext cx="669016" cy="669016"/>
          </a:xfrm>
          <a:prstGeom prst="rect">
            <a:avLst/>
          </a:prstGeom>
        </p:spPr>
      </p:pic>
      <p:sp>
        <p:nvSpPr>
          <p:cNvPr id="19" name="모서리가 둥근 사각형 설명선 18"/>
          <p:cNvSpPr/>
          <p:nvPr/>
        </p:nvSpPr>
        <p:spPr>
          <a:xfrm>
            <a:off x="4619785" y="3188293"/>
            <a:ext cx="3772664" cy="460279"/>
          </a:xfrm>
          <a:prstGeom prst="wedgeRoundRectCallout">
            <a:avLst>
              <a:gd name="adj1" fmla="val -14332"/>
              <a:gd name="adj2" fmla="val -4396"/>
              <a:gd name="adj3" fmla="val 16667"/>
            </a:avLst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기업현장교육 수료 다음달부터 </a:t>
            </a:r>
            <a:r>
              <a:rPr lang="en-US" altLang="ko-KR" sz="1200" b="1" dirty="0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10</a:t>
            </a:r>
            <a:r>
              <a:rPr lang="ko-KR" altLang="en-US" sz="1200" b="1" dirty="0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만원 </a:t>
            </a:r>
            <a:r>
              <a:rPr lang="ko-KR" altLang="en-US" sz="1200" b="1" dirty="0" smtClean="0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신청가능</a:t>
            </a:r>
            <a:endParaRPr lang="en-US" altLang="ko-KR" sz="1200" b="1" dirty="0" smtClean="0">
              <a:solidFill>
                <a:srgbClr val="FFFFFF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en-US" altLang="ko-KR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※</a:t>
            </a:r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양성교육 심화과정 </a:t>
            </a:r>
            <a:r>
              <a:rPr lang="ko-KR" altLang="en-US" sz="12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이수증</a:t>
            </a:r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(HRD-Net </a:t>
            </a:r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제출</a:t>
            </a:r>
            <a:r>
              <a:rPr lang="en-US" altLang="ko-KR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X) 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225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/>
          <a:srcRect t="9261"/>
          <a:stretch/>
        </p:blipFill>
        <p:spPr>
          <a:xfrm>
            <a:off x="1558399" y="498214"/>
            <a:ext cx="9034634" cy="5771917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/>
          <a:srcRect l="565"/>
          <a:stretch/>
        </p:blipFill>
        <p:spPr>
          <a:xfrm>
            <a:off x="3449782" y="664382"/>
            <a:ext cx="6359352" cy="3898668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21" name="그림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7633654" y="4388475"/>
            <a:ext cx="669016" cy="669016"/>
          </a:xfrm>
          <a:prstGeom prst="rect">
            <a:avLst/>
          </a:prstGeom>
        </p:spPr>
      </p:pic>
      <p:sp>
        <p:nvSpPr>
          <p:cNvPr id="17" name="모서리가 둥근 사각형 설명선 16"/>
          <p:cNvSpPr/>
          <p:nvPr/>
        </p:nvSpPr>
        <p:spPr>
          <a:xfrm>
            <a:off x="4342383" y="2751370"/>
            <a:ext cx="3355804" cy="460279"/>
          </a:xfrm>
          <a:prstGeom prst="wedgeRoundRectCallout">
            <a:avLst>
              <a:gd name="adj1" fmla="val -14332"/>
              <a:gd name="adj2" fmla="val -4396"/>
              <a:gd name="adj3" fmla="val 16667"/>
            </a:avLst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전담인력활동수당 및 </a:t>
            </a:r>
            <a:r>
              <a:rPr lang="ko-KR" altLang="en-US" sz="12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심화수당</a:t>
            </a:r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확인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sp>
        <p:nvSpPr>
          <p:cNvPr id="2" name="직사각형 1"/>
          <p:cNvSpPr/>
          <p:nvPr/>
        </p:nvSpPr>
        <p:spPr>
          <a:xfrm>
            <a:off x="3624349" y="1753985"/>
            <a:ext cx="1762298" cy="55695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직사각형 18"/>
          <p:cNvSpPr/>
          <p:nvPr/>
        </p:nvSpPr>
        <p:spPr>
          <a:xfrm>
            <a:off x="6511635" y="1763575"/>
            <a:ext cx="2341419" cy="55695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6" name="직선 화살표 연결선 5"/>
          <p:cNvCxnSpPr>
            <a:stCxn id="2" idx="2"/>
          </p:cNvCxnSpPr>
          <p:nvPr/>
        </p:nvCxnSpPr>
        <p:spPr>
          <a:xfrm>
            <a:off x="4505498" y="2310938"/>
            <a:ext cx="781397" cy="42557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화살표 연결선 19"/>
          <p:cNvCxnSpPr>
            <a:stCxn id="19" idx="2"/>
          </p:cNvCxnSpPr>
          <p:nvPr/>
        </p:nvCxnSpPr>
        <p:spPr>
          <a:xfrm flipH="1">
            <a:off x="7040880" y="2320528"/>
            <a:ext cx="641465" cy="43084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5063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그룹 18"/>
          <p:cNvGrpSpPr/>
          <p:nvPr/>
        </p:nvGrpSpPr>
        <p:grpSpPr>
          <a:xfrm>
            <a:off x="66675" y="47625"/>
            <a:ext cx="12039528" cy="6741621"/>
            <a:chOff x="1403521" y="0"/>
            <a:chExt cx="9498098" cy="6613555"/>
          </a:xfrm>
        </p:grpSpPr>
        <p:sp>
          <p:nvSpPr>
            <p:cNvPr id="20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1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2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D2D3D5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3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4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5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6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7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16" name="모서리가 둥근 직사각형 15"/>
          <p:cNvSpPr/>
          <p:nvPr/>
        </p:nvSpPr>
        <p:spPr>
          <a:xfrm>
            <a:off x="506940" y="400939"/>
            <a:ext cx="11167470" cy="752475"/>
          </a:xfrm>
          <a:prstGeom prst="round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&lt;</a:t>
            </a:r>
            <a:r>
              <a:rPr lang="ko-KR" altLang="en-US" sz="24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전담인력활동수당 </a:t>
            </a:r>
            <a:r>
              <a:rPr lang="ko-KR" altLang="en-US" sz="24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신청 서류</a:t>
            </a:r>
            <a:r>
              <a:rPr lang="en-US" altLang="ko-KR" sz="24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24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월</a:t>
            </a:r>
            <a:r>
              <a:rPr lang="en-US" altLang="ko-KR" sz="24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r>
              <a:rPr lang="ko-KR" altLang="en-US" sz="24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회</a:t>
            </a:r>
            <a:r>
              <a:rPr lang="en-US" altLang="ko-KR" sz="24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)&gt;</a:t>
            </a:r>
            <a:endParaRPr lang="ko-KR" altLang="en-US" sz="1600" b="1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28" name="_x291231320" descr="EMB000062b0253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087" y="1674281"/>
            <a:ext cx="2223842" cy="3319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그림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5165" y="1641277"/>
            <a:ext cx="2678178" cy="3543908"/>
          </a:xfrm>
          <a:prstGeom prst="rect">
            <a:avLst/>
          </a:prstGeom>
        </p:spPr>
      </p:pic>
      <p:sp>
        <p:nvSpPr>
          <p:cNvPr id="50" name="직사각형 49"/>
          <p:cNvSpPr/>
          <p:nvPr/>
        </p:nvSpPr>
        <p:spPr>
          <a:xfrm>
            <a:off x="1087492" y="5727181"/>
            <a:ext cx="198002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200" dirty="0">
                <a:latin typeface="HY견고딕" panose="02030600000101010101" pitchFamily="18" charset="-127"/>
                <a:ea typeface="HY견고딕" panose="02030600000101010101" pitchFamily="18" charset="-127"/>
              </a:rPr>
              <a:t>기업전담인력 </a:t>
            </a:r>
            <a:r>
              <a:rPr lang="ko-KR" altLang="en-US" sz="12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활동내역서</a:t>
            </a:r>
            <a:endParaRPr lang="en-US" altLang="ko-KR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9147721" y="5674441"/>
            <a:ext cx="169469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1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사업자등록증</a:t>
            </a:r>
            <a:r>
              <a:rPr lang="en-US" altLang="ko-KR" sz="11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11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통장사본</a:t>
            </a:r>
            <a:endParaRPr lang="en-US" altLang="ko-KR" sz="1100" dirty="0" smtClean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en-US" altLang="ko-KR" sz="1100" dirty="0" smtClean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100" dirty="0" smtClean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최초</a:t>
            </a:r>
            <a:r>
              <a:rPr lang="en-US" altLang="ko-KR" sz="1100" dirty="0" smtClean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r>
              <a:rPr lang="ko-KR" altLang="en-US" sz="1100" dirty="0" smtClean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회 제출</a:t>
            </a:r>
            <a:r>
              <a:rPr lang="en-US" altLang="ko-KR" sz="1100" dirty="0" smtClean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en-US" altLang="ko-KR" sz="1100" dirty="0">
              <a:solidFill>
                <a:srgbClr val="FF00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cxnSp>
        <p:nvCxnSpPr>
          <p:cNvPr id="53" name="직선 연결선 52"/>
          <p:cNvCxnSpPr/>
          <p:nvPr/>
        </p:nvCxnSpPr>
        <p:spPr>
          <a:xfrm>
            <a:off x="3936404" y="1149552"/>
            <a:ext cx="0" cy="5105705"/>
          </a:xfrm>
          <a:prstGeom prst="line">
            <a:avLst/>
          </a:prstGeom>
          <a:ln w="38100">
            <a:solidFill>
              <a:schemeClr val="tx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직선 연결선 53"/>
          <p:cNvCxnSpPr/>
          <p:nvPr/>
        </p:nvCxnSpPr>
        <p:spPr>
          <a:xfrm>
            <a:off x="8256944" y="1149552"/>
            <a:ext cx="0" cy="5111054"/>
          </a:xfrm>
          <a:prstGeom prst="line">
            <a:avLst/>
          </a:prstGeom>
          <a:ln w="38100">
            <a:solidFill>
              <a:schemeClr val="tx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직사각형 54"/>
          <p:cNvSpPr/>
          <p:nvPr/>
        </p:nvSpPr>
        <p:spPr>
          <a:xfrm>
            <a:off x="4779911" y="5674441"/>
            <a:ext cx="263827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100" dirty="0">
                <a:latin typeface="HY견고딕" panose="02030600000101010101" pitchFamily="18" charset="-127"/>
                <a:ea typeface="HY견고딕" panose="02030600000101010101" pitchFamily="18" charset="-127"/>
              </a:rPr>
              <a:t>기업현장교사</a:t>
            </a:r>
            <a:r>
              <a:rPr lang="en-US" altLang="ko-KR" sz="1100" dirty="0">
                <a:latin typeface="HY견고딕" panose="02030600000101010101" pitchFamily="18" charset="-127"/>
                <a:ea typeface="HY견고딕" panose="02030600000101010101" pitchFamily="18" charset="-127"/>
              </a:rPr>
              <a:t>(HRD</a:t>
            </a:r>
            <a:r>
              <a:rPr lang="ko-KR" altLang="en-US" sz="1100" dirty="0">
                <a:latin typeface="HY견고딕" panose="02030600000101010101" pitchFamily="18" charset="-127"/>
                <a:ea typeface="HY견고딕" panose="02030600000101010101" pitchFamily="18" charset="-127"/>
              </a:rPr>
              <a:t>담당자</a:t>
            </a:r>
            <a:r>
              <a:rPr lang="en-US" altLang="ko-KR" sz="1100" dirty="0">
                <a:latin typeface="HY견고딕" panose="02030600000101010101" pitchFamily="18" charset="-127"/>
                <a:ea typeface="HY견고딕" panose="02030600000101010101" pitchFamily="18" charset="-127"/>
              </a:rPr>
              <a:t>) </a:t>
            </a:r>
            <a:r>
              <a:rPr lang="ko-KR" altLang="en-US" sz="1100" dirty="0">
                <a:latin typeface="HY견고딕" panose="02030600000101010101" pitchFamily="18" charset="-127"/>
                <a:ea typeface="HY견고딕" panose="02030600000101010101" pitchFamily="18" charset="-127"/>
              </a:rPr>
              <a:t>활동 내역</a:t>
            </a:r>
            <a:endParaRPr lang="en-US" altLang="ko-KR" sz="11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en-US" altLang="ko-KR" sz="1100" dirty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100" dirty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방학 등 훈련이 없는 달 추가 작성</a:t>
            </a:r>
            <a:r>
              <a:rPr lang="en-US" altLang="ko-KR" sz="1100" dirty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</a:p>
        </p:txBody>
      </p:sp>
      <p:sp>
        <p:nvSpPr>
          <p:cNvPr id="58" name="직사각형 57"/>
          <p:cNvSpPr/>
          <p:nvPr/>
        </p:nvSpPr>
        <p:spPr>
          <a:xfrm>
            <a:off x="2432584" y="5408931"/>
            <a:ext cx="133350" cy="2147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59" name="그림 5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81765" y="1466049"/>
            <a:ext cx="2219284" cy="1982226"/>
          </a:xfrm>
          <a:prstGeom prst="rect">
            <a:avLst/>
          </a:prstGeom>
        </p:spPr>
      </p:pic>
      <p:pic>
        <p:nvPicPr>
          <p:cNvPr id="29" name="그림 28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pic>
        <p:nvPicPr>
          <p:cNvPr id="31" name="그림 3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81765" y="3448275"/>
            <a:ext cx="2179647" cy="2218291"/>
          </a:xfrm>
          <a:prstGeom prst="rect">
            <a:avLst/>
          </a:prstGeom>
          <a:ln w="38100">
            <a:noFill/>
          </a:ln>
        </p:spPr>
      </p:pic>
    </p:spTree>
    <p:extLst>
      <p:ext uri="{BB962C8B-B14F-4D97-AF65-F5344CB8AC3E}">
        <p14:creationId xmlns:p14="http://schemas.microsoft.com/office/powerpoint/2010/main" val="2791707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그룹 18"/>
          <p:cNvGrpSpPr/>
          <p:nvPr/>
        </p:nvGrpSpPr>
        <p:grpSpPr>
          <a:xfrm>
            <a:off x="66675" y="47625"/>
            <a:ext cx="12039528" cy="6741621"/>
            <a:chOff x="1403521" y="0"/>
            <a:chExt cx="9498098" cy="6613555"/>
          </a:xfrm>
        </p:grpSpPr>
        <p:sp>
          <p:nvSpPr>
            <p:cNvPr id="20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1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2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D2D3D5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3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4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5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6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7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16" name="모서리가 둥근 직사각형 15"/>
          <p:cNvSpPr/>
          <p:nvPr/>
        </p:nvSpPr>
        <p:spPr>
          <a:xfrm>
            <a:off x="506940" y="400939"/>
            <a:ext cx="11167470" cy="752475"/>
          </a:xfrm>
          <a:prstGeom prst="roundRect">
            <a:avLst/>
          </a:prstGeom>
          <a:solidFill>
            <a:schemeClr val="tx1">
              <a:alpha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&lt;</a:t>
            </a:r>
            <a:r>
              <a:rPr lang="ko-KR" altLang="en-US" sz="24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전담인력활동수당 </a:t>
            </a:r>
            <a:r>
              <a:rPr lang="ko-KR" altLang="en-US" sz="24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관련 </a:t>
            </a:r>
            <a:r>
              <a:rPr lang="ko-KR" altLang="en-US" sz="24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참고사항</a:t>
            </a:r>
            <a:r>
              <a:rPr lang="en-US" altLang="ko-KR" sz="24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&gt;</a:t>
            </a:r>
            <a:endParaRPr lang="ko-KR" altLang="en-US" sz="1600" b="1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6102085" y="2597955"/>
            <a:ext cx="5545015" cy="1981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40080" indent="-640080" algn="just" fontAlgn="base">
              <a:lnSpc>
                <a:spcPct val="150000"/>
              </a:lnSpc>
              <a:spcBef>
                <a:spcPts val="1000"/>
              </a:spcBef>
            </a:pPr>
            <a:r>
              <a:rPr lang="en-US" altLang="ko-KR" sz="1100" b="1" kern="0" spc="-3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100" b="1" kern="0" spc="-3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기본방침</a:t>
            </a:r>
            <a:r>
              <a:rPr lang="en-US" altLang="ko-KR" sz="1100" b="1" kern="0" spc="-3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 </a:t>
            </a:r>
            <a:r>
              <a:rPr lang="ko-KR" altLang="en-US" sz="1100" kern="0" spc="-1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월 </a:t>
            </a:r>
            <a:r>
              <a:rPr lang="en-US" altLang="ko-KR" sz="1100" kern="0" spc="-1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25</a:t>
            </a:r>
            <a:r>
              <a:rPr lang="ko-KR" altLang="en-US" sz="1100" kern="0" spc="-1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만원을 정액 지급하되</a:t>
            </a:r>
            <a:r>
              <a:rPr lang="en-US" altLang="ko-KR" sz="1100" kern="0" spc="-1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1100" kern="0" spc="-1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훈련을 실시한 달에 한</a:t>
            </a:r>
            <a:r>
              <a:rPr lang="ko-KR" altLang="en-US" sz="1100" kern="0" spc="-4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하여 지급</a:t>
            </a:r>
            <a:r>
              <a:rPr lang="en-US" altLang="ko-KR" sz="1100" kern="0" spc="-12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. </a:t>
            </a:r>
            <a:r>
              <a:rPr lang="ko-KR" altLang="en-US" sz="1100" kern="0" spc="-1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다만</a:t>
            </a:r>
            <a:r>
              <a:rPr lang="en-US" altLang="ko-KR" sz="1100" kern="0" spc="-1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1100" kern="0" spc="-100" dirty="0" smtClean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고등학교 </a:t>
            </a:r>
            <a:r>
              <a:rPr lang="ko-KR" altLang="en-US" sz="1100" kern="0" spc="-1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재학 중인 자를 대상</a:t>
            </a:r>
            <a:r>
              <a:rPr lang="ko-KR" altLang="en-US" sz="1100" kern="0" spc="-13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으로</a:t>
            </a:r>
            <a:r>
              <a:rPr lang="ko-KR" altLang="en-US" sz="1100" kern="0" spc="-1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100" kern="0" spc="-12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실시하는</a:t>
            </a:r>
            <a:r>
              <a:rPr lang="ko-KR" altLang="en-US" sz="1100" kern="0" spc="-9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일</a:t>
            </a:r>
            <a:r>
              <a:rPr lang="ko-KR" altLang="en-US" sz="1100" kern="0" spc="-10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학습병행의 경우 방학 기간 등 훈련이 없는 달에도 </a:t>
            </a:r>
            <a:r>
              <a:rPr lang="ko-KR" altLang="en-US" sz="1100" kern="0" spc="-100" dirty="0" err="1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내부평가</a:t>
            </a:r>
            <a:r>
              <a:rPr lang="ko-KR" altLang="en-US" sz="1100" kern="0" spc="-9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100" kern="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준비 등 </a:t>
            </a:r>
            <a:r>
              <a:rPr lang="ko-KR" altLang="en-US" sz="1100" kern="0" dirty="0" err="1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활동내역이</a:t>
            </a:r>
            <a:r>
              <a:rPr lang="ko-KR" altLang="en-US" sz="1100" kern="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있는</a:t>
            </a:r>
            <a:r>
              <a:rPr lang="ko-KR" altLang="en-US" sz="1100" kern="0" spc="4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경우</a:t>
            </a:r>
            <a:r>
              <a:rPr lang="ko-KR" altLang="en-US" sz="1100" kern="0" spc="6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에는 이를 확인하고 수당을 지</a:t>
            </a:r>
            <a:r>
              <a:rPr lang="ko-KR" altLang="en-US" sz="1100" kern="0" spc="-3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급할 수 있다</a:t>
            </a:r>
            <a:r>
              <a:rPr lang="en-US" altLang="ko-KR" sz="1100" kern="0" spc="-3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.</a:t>
            </a:r>
            <a:endParaRPr lang="ko-KR" altLang="en-US" sz="1100" kern="0" spc="-50" dirty="0">
              <a:solidFill>
                <a:srgbClr val="0000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marL="407670" indent="-407670" algn="just" fontAlgn="base">
              <a:lnSpc>
                <a:spcPct val="170000"/>
              </a:lnSpc>
            </a:pPr>
            <a:r>
              <a:rPr lang="ko-KR" altLang="en-US" sz="1100" kern="0" spc="-3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*훈련 초월</a:t>
            </a:r>
            <a:r>
              <a:rPr lang="en-US" altLang="ko-KR" sz="1100" kern="0" spc="-3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1100" kern="0" spc="-30" dirty="0" err="1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종월에</a:t>
            </a:r>
            <a:r>
              <a:rPr lang="ko-KR" altLang="en-US" sz="1100" kern="0" spc="-3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관계없이 해당 월에 훈련을 한 경우 정액 지급</a:t>
            </a:r>
            <a:endParaRPr lang="ko-KR" altLang="en-US" sz="1100" kern="0" spc="-50" dirty="0">
              <a:solidFill>
                <a:srgbClr val="0000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marL="407670" indent="-407670" algn="just" fontAlgn="base">
              <a:lnSpc>
                <a:spcPct val="170000"/>
              </a:lnSpc>
            </a:pPr>
            <a:r>
              <a:rPr lang="en-US" altLang="ko-KR" sz="1100" b="1" kern="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100" b="1" kern="0" dirty="0" err="1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수당지원</a:t>
            </a:r>
            <a:r>
              <a:rPr lang="en-US" altLang="ko-KR" sz="1100" b="1" kern="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r>
              <a:rPr lang="ko-KR" altLang="en-US" sz="1100" kern="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100" kern="0" spc="3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재직자단계와 재학생단계를 구분하지 않고 통합하여 수당 </a:t>
            </a:r>
            <a:r>
              <a:rPr lang="ko-KR" altLang="en-US" sz="1100" kern="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지급</a:t>
            </a:r>
            <a:endParaRPr lang="ko-KR" altLang="en-US" sz="1100" kern="0" spc="-50" dirty="0">
              <a:solidFill>
                <a:srgbClr val="0000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marL="287020" marR="0" indent="-287020" algn="r" fontAlgn="base" latinLnBrk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</a:pPr>
            <a:r>
              <a:rPr lang="en-US" altLang="ko-KR" sz="1100" kern="0" spc="-13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[</a:t>
            </a:r>
            <a:r>
              <a:rPr lang="ko-KR" altLang="en-US" sz="1100" kern="0" spc="-130" dirty="0" err="1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일학습병행</a:t>
            </a:r>
            <a:r>
              <a:rPr lang="ko-KR" altLang="en-US" sz="1100" kern="0" spc="-13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100" kern="0" spc="-130" dirty="0" err="1" smtClean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운영규칙</a:t>
            </a:r>
            <a:r>
              <a:rPr lang="ko-KR" altLang="en-US" sz="1100" kern="0" spc="-130" dirty="0" smtClean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제</a:t>
            </a:r>
            <a:r>
              <a:rPr lang="en-US" altLang="ko-KR" sz="1100" kern="0" spc="-130" dirty="0" smtClean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7</a:t>
            </a:r>
            <a:r>
              <a:rPr lang="ko-KR" altLang="en-US" sz="1100" kern="0" spc="-130" dirty="0" smtClean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장 제</a:t>
            </a:r>
            <a:r>
              <a:rPr lang="en-US" altLang="ko-KR" sz="1100" kern="0" spc="-130" dirty="0" smtClean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24</a:t>
            </a:r>
            <a:r>
              <a:rPr lang="ko-KR" altLang="en-US" sz="1100" kern="0" spc="-130" dirty="0" smtClean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조 제</a:t>
            </a:r>
            <a:r>
              <a:rPr lang="en-US" altLang="ko-KR" sz="1100" kern="0" spc="-130" dirty="0" smtClean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</a:t>
            </a:r>
            <a:r>
              <a:rPr lang="ko-KR" altLang="en-US" sz="1100" kern="0" spc="-130" dirty="0" smtClean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항 </a:t>
            </a:r>
            <a:r>
              <a:rPr lang="ko-KR" altLang="en-US" sz="1100" kern="0" spc="-13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관련</a:t>
            </a:r>
            <a:r>
              <a:rPr lang="en-US" altLang="ko-KR" sz="1100" kern="0" spc="-13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]</a:t>
            </a:r>
            <a:endParaRPr lang="ko-KR" altLang="en-US" sz="1100" kern="0" dirty="0">
              <a:solidFill>
                <a:srgbClr val="0000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32" name="그림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459" y="2631685"/>
            <a:ext cx="5382335" cy="1451010"/>
          </a:xfrm>
          <a:prstGeom prst="rect">
            <a:avLst/>
          </a:prstGeom>
        </p:spPr>
      </p:pic>
      <p:sp>
        <p:nvSpPr>
          <p:cNvPr id="33" name="직사각형 32"/>
          <p:cNvSpPr/>
          <p:nvPr/>
        </p:nvSpPr>
        <p:spPr>
          <a:xfrm>
            <a:off x="607459" y="4256153"/>
            <a:ext cx="5382335" cy="1219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 fontAlgn="base">
              <a:lnSpc>
                <a:spcPct val="160000"/>
              </a:lnSpc>
              <a:buFontTx/>
              <a:buChar char="-"/>
            </a:pPr>
            <a:r>
              <a:rPr lang="ko-KR" altLang="en-US" sz="1100" kern="0" dirty="0" err="1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자격인증</a:t>
            </a:r>
            <a:r>
              <a:rPr lang="ko-KR" altLang="en-US" sz="1100" kern="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100" kern="0" dirty="0" err="1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추가금액</a:t>
            </a:r>
            <a:r>
              <a:rPr lang="en-US" altLang="ko-KR" sz="1100" kern="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: </a:t>
            </a:r>
            <a:r>
              <a:rPr lang="ko-KR" altLang="en-US" sz="1100" kern="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심화교육 수료 시 월 </a:t>
            </a:r>
            <a:r>
              <a:rPr lang="en-US" altLang="ko-KR" sz="1100" kern="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10</a:t>
            </a:r>
            <a:r>
              <a:rPr lang="ko-KR" altLang="en-US" sz="1100" kern="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만원 입력</a:t>
            </a:r>
            <a:endParaRPr lang="en-US" altLang="ko-KR" sz="1100" kern="0" dirty="0">
              <a:solidFill>
                <a:srgbClr val="0000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just" fontAlgn="base">
              <a:lnSpc>
                <a:spcPct val="160000"/>
              </a:lnSpc>
            </a:pPr>
            <a:r>
              <a:rPr lang="en-US" altLang="ko-KR" sz="1100" kern="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 (</a:t>
            </a:r>
            <a:r>
              <a:rPr lang="ko-KR" altLang="en-US" sz="1100" kern="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심화교육 수료 한 다음달부터 </a:t>
            </a:r>
            <a:r>
              <a:rPr lang="ko-KR" altLang="en-US" sz="1100" kern="0" dirty="0" smtClean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추가 금액 </a:t>
            </a:r>
            <a:r>
              <a:rPr lang="ko-KR" altLang="en-US" sz="1100" kern="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지급</a:t>
            </a:r>
            <a:r>
              <a:rPr lang="en-US" altLang="ko-KR" sz="1100" kern="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ko-KR" altLang="en-US" sz="1100" kern="0" dirty="0">
              <a:solidFill>
                <a:srgbClr val="0000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marL="407670" indent="-407670" algn="just" fontAlgn="base">
              <a:lnSpc>
                <a:spcPct val="170000"/>
              </a:lnSpc>
            </a:pPr>
            <a:r>
              <a:rPr lang="ko-KR" altLang="en-US" sz="1100" kern="0" spc="-3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*훈련 초월</a:t>
            </a:r>
            <a:r>
              <a:rPr lang="en-US" altLang="ko-KR" sz="1100" kern="0" spc="-3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1100" kern="0" spc="-30" dirty="0" err="1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종월에</a:t>
            </a:r>
            <a:r>
              <a:rPr lang="ko-KR" altLang="en-US" sz="1100" kern="0" spc="-3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관계없이 해당 월에 훈련을 한 경우 정액 지급</a:t>
            </a:r>
            <a:endParaRPr lang="ko-KR" altLang="en-US" sz="1100" kern="0" spc="-50" dirty="0">
              <a:solidFill>
                <a:srgbClr val="0000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marL="287020" marR="0" indent="-287020" algn="r" fontAlgn="base" latinLnBrk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</a:pPr>
            <a:r>
              <a:rPr lang="en-US" altLang="ko-KR" sz="1100" kern="0" spc="-13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[</a:t>
            </a:r>
            <a:r>
              <a:rPr lang="ko-KR" altLang="en-US" sz="1100" kern="0" spc="-130" dirty="0" err="1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일학습병행</a:t>
            </a:r>
            <a:r>
              <a:rPr lang="ko-KR" altLang="en-US" sz="1100" kern="0" spc="-13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100" kern="0" spc="-130" dirty="0" err="1" smtClean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운영규칙</a:t>
            </a:r>
            <a:r>
              <a:rPr lang="ko-KR" altLang="en-US" sz="1100" kern="0" spc="-13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제</a:t>
            </a:r>
            <a:r>
              <a:rPr lang="en-US" altLang="ko-KR" sz="1100" kern="0" spc="-13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7</a:t>
            </a:r>
            <a:r>
              <a:rPr lang="ko-KR" altLang="en-US" sz="1100" kern="0" spc="-13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장 제</a:t>
            </a:r>
            <a:r>
              <a:rPr lang="en-US" altLang="ko-KR" sz="1100" kern="0" spc="-130" dirty="0" smtClean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24</a:t>
            </a:r>
            <a:r>
              <a:rPr lang="ko-KR" altLang="en-US" sz="1100" kern="0" spc="-130" dirty="0" smtClean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조 제</a:t>
            </a:r>
            <a:r>
              <a:rPr lang="en-US" altLang="ko-KR" sz="1100" kern="0" spc="-130" dirty="0" smtClean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</a:t>
            </a:r>
            <a:r>
              <a:rPr lang="ko-KR" altLang="en-US" sz="1100" kern="0" spc="-130" dirty="0" smtClean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항 </a:t>
            </a:r>
            <a:r>
              <a:rPr lang="ko-KR" altLang="en-US" sz="1100" kern="0" spc="-13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관련</a:t>
            </a:r>
            <a:r>
              <a:rPr lang="en-US" altLang="ko-KR" sz="1100" kern="0" spc="-13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]</a:t>
            </a:r>
            <a:endParaRPr lang="ko-KR" altLang="en-US" sz="1100" kern="0" dirty="0">
              <a:solidFill>
                <a:srgbClr val="0000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4" name="모서리가 둥근 직사각형 33"/>
          <p:cNvSpPr/>
          <p:nvPr/>
        </p:nvSpPr>
        <p:spPr>
          <a:xfrm>
            <a:off x="6477671" y="1545694"/>
            <a:ext cx="4660491" cy="78169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ts val="500"/>
              </a:spcBef>
              <a:spcAft>
                <a:spcPts val="500"/>
              </a:spcAft>
            </a:pPr>
            <a:r>
              <a:rPr lang="en-US" altLang="ko-KR" b="1" kern="0" spc="-3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&lt;HRD</a:t>
            </a:r>
            <a:r>
              <a:rPr lang="ko-KR" altLang="en-US" b="1" kern="0" spc="-3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담당자 </a:t>
            </a:r>
            <a:r>
              <a:rPr lang="ko-KR" altLang="en-US" b="1" kern="0" spc="-3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수당</a:t>
            </a:r>
            <a:r>
              <a:rPr lang="en-US" altLang="ko-KR" b="1" kern="0" spc="-3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&gt;</a:t>
            </a:r>
          </a:p>
          <a:p>
            <a:pPr algn="ctr" fontAlgn="base">
              <a:spcBef>
                <a:spcPts val="500"/>
              </a:spcBef>
              <a:spcAft>
                <a:spcPts val="500"/>
              </a:spcAft>
            </a:pPr>
            <a:r>
              <a:rPr lang="en-US" altLang="ko-KR" sz="1400" b="1" kern="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400" b="1" kern="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재직자</a:t>
            </a:r>
            <a:r>
              <a:rPr lang="en-US" altLang="ko-KR" sz="1400" b="1" kern="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</a:t>
            </a:r>
            <a:r>
              <a:rPr lang="ko-KR" altLang="en-US" sz="1400" b="1" kern="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재학생 구분 없음</a:t>
            </a:r>
            <a:r>
              <a:rPr lang="en-US" altLang="ko-KR" sz="1400" b="1" kern="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ko-KR" altLang="en-US" sz="1400" kern="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cxnSp>
        <p:nvCxnSpPr>
          <p:cNvPr id="35" name="직선 연결선 34"/>
          <p:cNvCxnSpPr/>
          <p:nvPr/>
        </p:nvCxnSpPr>
        <p:spPr>
          <a:xfrm>
            <a:off x="6096000" y="1153414"/>
            <a:ext cx="0" cy="511671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모서리가 둥근 직사각형 35"/>
          <p:cNvSpPr/>
          <p:nvPr/>
        </p:nvSpPr>
        <p:spPr>
          <a:xfrm>
            <a:off x="1173519" y="1545694"/>
            <a:ext cx="4660491" cy="78169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ts val="500"/>
              </a:spcBef>
              <a:spcAft>
                <a:spcPts val="500"/>
              </a:spcAft>
            </a:pPr>
            <a:r>
              <a:rPr lang="en-US" altLang="ko-KR" b="1" kern="0" spc="-13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&lt;</a:t>
            </a:r>
            <a:r>
              <a:rPr lang="ko-KR" altLang="en-US" b="1" kern="0" spc="-13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기업현장교사 수당</a:t>
            </a:r>
            <a:r>
              <a:rPr lang="en-US" altLang="ko-KR" b="1" kern="0" spc="-13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&gt;</a:t>
            </a:r>
          </a:p>
          <a:p>
            <a:pPr algn="ctr" fontAlgn="base">
              <a:spcBef>
                <a:spcPts val="500"/>
              </a:spcBef>
              <a:spcAft>
                <a:spcPts val="500"/>
              </a:spcAft>
            </a:pPr>
            <a:r>
              <a:rPr lang="en-US" altLang="ko-KR" sz="1400" b="1" kern="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400" b="1" kern="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재직자</a:t>
            </a:r>
            <a:r>
              <a:rPr lang="en-US" altLang="ko-KR" sz="1400" b="1" kern="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</a:t>
            </a:r>
            <a:r>
              <a:rPr lang="ko-KR" altLang="en-US" sz="1400" b="1" kern="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재학생 구분 </a:t>
            </a:r>
            <a:r>
              <a:rPr lang="ko-KR" altLang="en-US" sz="1400" b="1" kern="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지급</a:t>
            </a:r>
            <a:r>
              <a:rPr lang="en-US" altLang="ko-KR" sz="1400" b="1" kern="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ko-KR" altLang="en-US" sz="1400" kern="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13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/>
          <a:srcRect t="9261"/>
          <a:stretch/>
        </p:blipFill>
        <p:spPr>
          <a:xfrm>
            <a:off x="1558399" y="498214"/>
            <a:ext cx="9034634" cy="5771917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/>
          <a:srcRect l="565"/>
          <a:stretch/>
        </p:blipFill>
        <p:spPr>
          <a:xfrm>
            <a:off x="3449782" y="664382"/>
            <a:ext cx="6359352" cy="3898668"/>
          </a:xfrm>
          <a:prstGeom prst="rect">
            <a:avLst/>
          </a:prstGeom>
          <a:ln>
            <a:solidFill>
              <a:srgbClr val="A1A2A4"/>
            </a:solidFill>
          </a:ln>
        </p:spPr>
      </p:pic>
      <p:grpSp>
        <p:nvGrpSpPr>
          <p:cNvPr id="18" name="그룹 17"/>
          <p:cNvGrpSpPr/>
          <p:nvPr/>
        </p:nvGrpSpPr>
        <p:grpSpPr>
          <a:xfrm>
            <a:off x="5481837" y="525218"/>
            <a:ext cx="5111196" cy="4007801"/>
            <a:chOff x="5073511" y="2343150"/>
            <a:chExt cx="5967060" cy="4718390"/>
          </a:xfrm>
        </p:grpSpPr>
        <p:pic>
          <p:nvPicPr>
            <p:cNvPr id="19" name="그림 18"/>
            <p:cNvPicPr>
              <a:picLocks noChangeAspect="1"/>
            </p:cNvPicPr>
            <p:nvPr/>
          </p:nvPicPr>
          <p:blipFill rotWithShape="1">
            <a:blip r:embed="rId4"/>
            <a:srcRect r="949"/>
            <a:stretch/>
          </p:blipFill>
          <p:spPr>
            <a:xfrm>
              <a:off x="5073511" y="2343150"/>
              <a:ext cx="5967060" cy="4252912"/>
            </a:xfrm>
            <a:prstGeom prst="rect">
              <a:avLst/>
            </a:prstGeom>
          </p:spPr>
        </p:pic>
        <p:sp>
          <p:nvSpPr>
            <p:cNvPr id="20" name="직사각형 19"/>
            <p:cNvSpPr/>
            <p:nvPr/>
          </p:nvSpPr>
          <p:spPr>
            <a:xfrm>
              <a:off x="6651959" y="3560864"/>
              <a:ext cx="3606466" cy="42936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90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6651959" y="3560864"/>
              <a:ext cx="2561075" cy="209343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900" u="sng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기업전담인력활동 수당 신청 서류</a:t>
              </a:r>
              <a:r>
                <a:rPr lang="en-US" altLang="ko-KR" sz="900" u="sng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.pdf</a:t>
              </a:r>
              <a:endParaRPr lang="ko-KR" altLang="en-US" sz="900" u="sng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9384967" y="6299554"/>
              <a:ext cx="512055" cy="144986"/>
            </a:xfrm>
            <a:prstGeom prst="rect">
              <a:avLst/>
            </a:prstGeom>
            <a:solidFill>
              <a:srgbClr val="E1E1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900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첨부</a:t>
              </a:r>
              <a:endParaRPr lang="ko-KR" altLang="en-US" sz="9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pic>
          <p:nvPicPr>
            <p:cNvPr id="24" name="그림 2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4656948">
              <a:off x="9487462" y="6392524"/>
              <a:ext cx="669016" cy="669016"/>
            </a:xfrm>
            <a:prstGeom prst="rect">
              <a:avLst/>
            </a:prstGeom>
          </p:spPr>
        </p:pic>
      </p:grpSp>
      <p:sp>
        <p:nvSpPr>
          <p:cNvPr id="25" name="모서리가 둥근 직사각형 24"/>
          <p:cNvSpPr/>
          <p:nvPr/>
        </p:nvSpPr>
        <p:spPr>
          <a:xfrm>
            <a:off x="2191109" y="4809224"/>
            <a:ext cx="8272526" cy="1214732"/>
          </a:xfrm>
          <a:prstGeom prst="round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ts val="500"/>
              </a:spcBef>
              <a:spcAft>
                <a:spcPts val="500"/>
              </a:spcAft>
            </a:pPr>
            <a:r>
              <a:rPr lang="en-US" altLang="ko-KR" sz="2000" b="1" kern="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&lt;</a:t>
            </a:r>
            <a:r>
              <a:rPr lang="ko-KR" altLang="en-US" sz="2000" b="1" kern="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전담인력활동수당 </a:t>
            </a:r>
            <a:r>
              <a:rPr lang="ko-KR" altLang="en-US" sz="2000" b="1" kern="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관련 </a:t>
            </a:r>
            <a:r>
              <a:rPr lang="en-US" altLang="ko-KR" sz="2000" b="1" kern="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Q&amp;A&gt;</a:t>
            </a:r>
            <a:endParaRPr lang="ko-KR" altLang="en-US" sz="2000" b="1" kern="0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fontAlgn="base">
              <a:spcBef>
                <a:spcPts val="500"/>
              </a:spcBef>
              <a:spcAft>
                <a:spcPts val="500"/>
              </a:spcAft>
            </a:pPr>
            <a:r>
              <a:rPr lang="en-US" altLang="ko-KR" sz="1100" b="1" kern="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Q.  </a:t>
            </a:r>
            <a:r>
              <a:rPr lang="ko-KR" altLang="en-US" sz="1100" b="1" kern="0" dirty="0" err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학습기업</a:t>
            </a:r>
            <a:r>
              <a:rPr lang="ko-KR" altLang="en-US" sz="1100" b="1" kern="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전담인력활동수당 </a:t>
            </a:r>
            <a:r>
              <a:rPr lang="ko-KR" altLang="en-US" sz="1100" b="1" kern="0" dirty="0" err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이체증을</a:t>
            </a:r>
            <a:r>
              <a:rPr lang="ko-KR" altLang="en-US" sz="1100" b="1" kern="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제출하지 않으면 학습기업에서 전담인력활동수당을 지급한 내용을 어떻게 확인하나요</a:t>
            </a:r>
            <a:r>
              <a:rPr lang="en-US" altLang="ko-KR" sz="1100" b="1" kern="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?</a:t>
            </a:r>
          </a:p>
          <a:p>
            <a:pPr fontAlgn="base">
              <a:spcBef>
                <a:spcPts val="500"/>
              </a:spcBef>
              <a:spcAft>
                <a:spcPts val="500"/>
              </a:spcAft>
            </a:pPr>
            <a:r>
              <a:rPr lang="en-US" altLang="ko-KR" sz="1100" b="1" kern="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A.‘</a:t>
            </a:r>
            <a:r>
              <a:rPr lang="ko-KR" altLang="en-US" sz="1100" b="1" kern="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기업전담인력 </a:t>
            </a:r>
            <a:r>
              <a:rPr lang="ko-KR" altLang="en-US" sz="1100" b="1" kern="0" dirty="0" err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활동내역서</a:t>
            </a:r>
            <a:r>
              <a:rPr lang="en-US" altLang="ko-KR" sz="1100" b="1" kern="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’</a:t>
            </a:r>
            <a:r>
              <a:rPr lang="ko-KR" altLang="en-US" sz="1100" b="1" kern="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를 통해 전담인력이 직접 서명한 수당</a:t>
            </a:r>
            <a:r>
              <a:rPr lang="en-US" altLang="ko-KR" sz="1100" b="1" kern="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100" b="1" kern="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수령을 확인하고</a:t>
            </a:r>
            <a:r>
              <a:rPr lang="en-US" altLang="ko-KR" sz="1100" b="1" kern="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1100" b="1" kern="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이후 모니터링을 통해</a:t>
            </a:r>
            <a:r>
              <a:rPr lang="en-US" altLang="ko-KR" sz="1100" b="1" kern="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100" b="1" kern="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추가 확인 합니다</a:t>
            </a:r>
            <a:r>
              <a:rPr lang="en-US" altLang="ko-KR" sz="1100" b="1" kern="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.</a:t>
            </a:r>
            <a:endParaRPr lang="ko-KR" altLang="en-US" sz="1100" b="1" kern="0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26" name="그림 25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627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/>
          <a:srcRect t="9261"/>
          <a:stretch/>
        </p:blipFill>
        <p:spPr>
          <a:xfrm>
            <a:off x="1558399" y="498214"/>
            <a:ext cx="9034634" cy="5771917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5187" y="606830"/>
            <a:ext cx="6236026" cy="4347556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21" name="그림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6753106" y="4508825"/>
            <a:ext cx="669016" cy="669016"/>
          </a:xfrm>
          <a:prstGeom prst="rect">
            <a:avLst/>
          </a:prstGeom>
        </p:spPr>
      </p:pic>
      <p:sp>
        <p:nvSpPr>
          <p:cNvPr id="17" name="모서리가 둥근 직사각형 16"/>
          <p:cNvSpPr/>
          <p:nvPr/>
        </p:nvSpPr>
        <p:spPr>
          <a:xfrm>
            <a:off x="5074630" y="3384172"/>
            <a:ext cx="2811714" cy="883138"/>
          </a:xfrm>
          <a:prstGeom prst="round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저장</a:t>
            </a:r>
            <a:r>
              <a:rPr lang="en-US" altLang="ko-KR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: </a:t>
            </a:r>
            <a:r>
              <a:rPr lang="ko-KR" altLang="en-US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중간저장</a:t>
            </a:r>
            <a:endParaRPr lang="en-US" altLang="ko-KR" b="1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ko-KR" altLang="en-US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신청</a:t>
            </a:r>
            <a:r>
              <a:rPr lang="en-US" altLang="ko-KR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: </a:t>
            </a:r>
            <a:r>
              <a:rPr lang="ko-KR" altLang="en-US" b="1" dirty="0" err="1">
                <a:latin typeface="HY견고딕" panose="02030600000101010101" pitchFamily="18" charset="-127"/>
                <a:ea typeface="HY견고딕" panose="02030600000101010101" pitchFamily="18" charset="-127"/>
              </a:rPr>
              <a:t>작성완료</a:t>
            </a:r>
            <a:r>
              <a:rPr lang="ko-KR" altLang="en-US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 및 신청</a:t>
            </a: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sp>
        <p:nvSpPr>
          <p:cNvPr id="4" name="직사각형 3"/>
          <p:cNvSpPr/>
          <p:nvPr/>
        </p:nvSpPr>
        <p:spPr>
          <a:xfrm>
            <a:off x="4962698" y="2211185"/>
            <a:ext cx="1787237" cy="166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모서리가 둥근 직사각형 19"/>
          <p:cNvSpPr/>
          <p:nvPr/>
        </p:nvSpPr>
        <p:spPr>
          <a:xfrm>
            <a:off x="3209557" y="1312416"/>
            <a:ext cx="6687285" cy="1091486"/>
          </a:xfrm>
          <a:prstGeom prst="round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kern="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&lt;</a:t>
            </a:r>
            <a:r>
              <a:rPr lang="ko-KR" altLang="en-US" b="1" kern="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주의사항</a:t>
            </a:r>
            <a:r>
              <a:rPr lang="en-US" altLang="ko-KR" b="1" kern="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&gt;</a:t>
            </a:r>
          </a:p>
          <a:p>
            <a:pPr algn="ctr"/>
            <a:r>
              <a:rPr lang="ko-KR" altLang="en-US" b="1" kern="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학습기업에서 </a:t>
            </a:r>
            <a:r>
              <a:rPr lang="ko-KR" altLang="en-US" b="1" kern="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참여하고 있는 모든 </a:t>
            </a:r>
            <a:r>
              <a:rPr lang="ko-KR" altLang="en-US" b="1" kern="0" dirty="0" err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일학습병행</a:t>
            </a:r>
            <a:r>
              <a:rPr lang="ko-KR" altLang="en-US" b="1" kern="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훈련과정의 </a:t>
            </a:r>
            <a:endParaRPr lang="en-US" altLang="ko-KR" b="1" kern="0" dirty="0" smtClean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ko-KR" altLang="en-US" b="1" kern="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학습일지가 </a:t>
            </a:r>
            <a:r>
              <a:rPr lang="ko-KR" altLang="en-US" b="1" kern="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전부 </a:t>
            </a:r>
            <a:r>
              <a:rPr lang="ko-KR" altLang="en-US" b="1" kern="0" dirty="0" err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마감되어야</a:t>
            </a:r>
            <a:r>
              <a:rPr lang="en-US" altLang="ko-KR" b="1" kern="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</a:t>
            </a:r>
            <a:r>
              <a:rPr lang="ko-KR" altLang="en-US" b="1" kern="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b="1" kern="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전담인력활동수당 신청 가능</a:t>
            </a:r>
            <a:endParaRPr lang="ko-KR" altLang="en-US" b="1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47353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21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2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3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solidFill>
                <a:srgbClr val="B4B4B5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5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4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5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6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7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8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grpSp>
        <p:nvGrpSpPr>
          <p:cNvPr id="6" name="그룹 5"/>
          <p:cNvGrpSpPr/>
          <p:nvPr/>
        </p:nvGrpSpPr>
        <p:grpSpPr>
          <a:xfrm>
            <a:off x="1566250" y="307367"/>
            <a:ext cx="9053468" cy="5973328"/>
            <a:chOff x="1566250" y="307367"/>
            <a:chExt cx="9053468" cy="5973328"/>
          </a:xfrm>
        </p:grpSpPr>
        <p:grpSp>
          <p:nvGrpSpPr>
            <p:cNvPr id="4" name="그룹 3"/>
            <p:cNvGrpSpPr/>
            <p:nvPr/>
          </p:nvGrpSpPr>
          <p:grpSpPr>
            <a:xfrm>
              <a:off x="1588580" y="307367"/>
              <a:ext cx="9029127" cy="5973328"/>
              <a:chOff x="1750850" y="244445"/>
              <a:chExt cx="8810123" cy="5859856"/>
            </a:xfrm>
          </p:grpSpPr>
          <p:sp>
            <p:nvSpPr>
              <p:cNvPr id="7" name="Rectangle 52"/>
              <p:cNvSpPr>
                <a:spLocks noChangeArrowheads="1"/>
              </p:cNvSpPr>
              <p:nvPr/>
            </p:nvSpPr>
            <p:spPr bwMode="auto">
              <a:xfrm>
                <a:off x="1750850" y="448146"/>
                <a:ext cx="8810123" cy="5656155"/>
              </a:xfrm>
              <a:prstGeom prst="rect">
                <a:avLst/>
              </a:prstGeom>
              <a:solidFill>
                <a:srgbClr val="B4B4B5"/>
              </a:solidFill>
              <a:ln>
                <a:solidFill>
                  <a:srgbClr val="B4B4B5"/>
                </a:solidFill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id-ID" sz="5000" dirty="0">
                  <a:latin typeface="HY견고딕" panose="02030600000101010101" pitchFamily="18" charset="-127"/>
                  <a:ea typeface="HY견고딕" panose="02030600000101010101" pitchFamily="18" charset="-127"/>
                </a:endParaRPr>
              </a:p>
            </p:txBody>
          </p:sp>
          <p:sp>
            <p:nvSpPr>
              <p:cNvPr id="12" name="Freeform 58"/>
              <p:cNvSpPr>
                <a:spLocks/>
              </p:cNvSpPr>
              <p:nvPr/>
            </p:nvSpPr>
            <p:spPr bwMode="auto">
              <a:xfrm>
                <a:off x="6145891" y="244445"/>
                <a:ext cx="6682" cy="1358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2 h 2"/>
                  <a:gd name="T4" fmla="*/ 0 w 1"/>
                  <a:gd name="T5" fmla="*/ 1 h 2"/>
                  <a:gd name="T6" fmla="*/ 1 w 1"/>
                  <a:gd name="T7" fmla="*/ 0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1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675" dirty="0">
                  <a:solidFill>
                    <a:schemeClr val="tx2"/>
                  </a:solidFill>
                  <a:latin typeface="Source Serif Pro" panose="02040603050405020204" pitchFamily="18" charset="0"/>
                </a:endParaRPr>
              </a:p>
            </p:txBody>
          </p:sp>
        </p:grpSp>
        <p:pic>
          <p:nvPicPr>
            <p:cNvPr id="5" name="그림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75" t="818" r="7474" b="1272"/>
            <a:stretch/>
          </p:blipFill>
          <p:spPr>
            <a:xfrm rot="16200000">
              <a:off x="3195875" y="-1149792"/>
              <a:ext cx="5794217" cy="9053468"/>
            </a:xfrm>
            <a:prstGeom prst="rect">
              <a:avLst/>
            </a:prstGeom>
          </p:spPr>
        </p:pic>
        <p:sp>
          <p:nvSpPr>
            <p:cNvPr id="14" name="직사각형 13"/>
            <p:cNvSpPr/>
            <p:nvPr/>
          </p:nvSpPr>
          <p:spPr>
            <a:xfrm>
              <a:off x="1586569" y="476553"/>
              <a:ext cx="9023792" cy="5793578"/>
            </a:xfrm>
            <a:prstGeom prst="rect">
              <a:avLst/>
            </a:prstGeom>
            <a:solidFill>
              <a:schemeClr val="tx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86474" y="2602825"/>
              <a:ext cx="4177142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5000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견고딕" panose="02030600000101010101" pitchFamily="18" charset="-127"/>
                  <a:ea typeface="HY견고딕" panose="02030600000101010101" pitchFamily="18" charset="-127"/>
                </a:rPr>
                <a:t>학습근로자</a:t>
              </a:r>
              <a:endParaRPr lang="en-US" altLang="ko-KR" sz="5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  <a:p>
              <a:pPr algn="ctr"/>
              <a:r>
                <a:rPr lang="ko-KR" altLang="en-US" sz="5000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견고딕" panose="02030600000101010101" pitchFamily="18" charset="-127"/>
                  <a:ea typeface="HY견고딕" panose="02030600000101010101" pitchFamily="18" charset="-127"/>
                </a:rPr>
                <a:t>진행현황</a:t>
              </a:r>
              <a:r>
                <a:rPr lang="ko-KR" altLang="en-US" sz="5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ko-KR" altLang="en-US" sz="5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견고딕" panose="02030600000101010101" pitchFamily="18" charset="-127"/>
                  <a:ea typeface="HY견고딕" panose="02030600000101010101" pitchFamily="18" charset="-127"/>
                </a:rPr>
                <a:t>조회</a:t>
              </a:r>
              <a:endParaRPr lang="id-ID" altLang="ko-KR" sz="5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pic>
        <p:nvPicPr>
          <p:cNvPr id="18" name="그림 17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010620"/>
      </p:ext>
    </p:extLst>
  </p:cSld>
  <p:clrMapOvr>
    <a:masterClrMapping/>
  </p:clrMapOvr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직사각형 52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1383209" y="1110439"/>
            <a:ext cx="9889193" cy="369331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세부탭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4" name="직사각형 5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149775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MY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서비스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대리인 로그인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785643" y="1110439"/>
            <a:ext cx="588646" cy="369331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순서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149774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188506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일학습병행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188505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2272368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학습진행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현황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2272367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2659675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세부내역 조회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2659674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304698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각 학습근로자별 </a:t>
            </a:r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진행현황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확인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304697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5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701485AD-4265-4012-BB84-E2DC0841A0A6}"/>
              </a:ext>
            </a:extLst>
          </p:cNvPr>
          <p:cNvSpPr/>
          <p:nvPr/>
        </p:nvSpPr>
        <p:spPr>
          <a:xfrm>
            <a:off x="-1" y="331235"/>
            <a:ext cx="5382884" cy="38173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err="1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학습근로자</a:t>
            </a:r>
            <a:r>
              <a:rPr lang="ko-KR" altLang="en-US" sz="2000" dirty="0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 </a:t>
            </a:r>
            <a:r>
              <a:rPr lang="ko-KR" altLang="en-US" sz="2000" dirty="0" err="1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진행현황</a:t>
            </a:r>
            <a:r>
              <a:rPr lang="ko-KR" altLang="en-US" sz="2000" dirty="0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 조회 흐름도</a:t>
            </a:r>
            <a:endParaRPr lang="ko-KR" altLang="en-US" sz="2000" dirty="0">
              <a:latin typeface="HY견고딕" panose="02030600000101010101" pitchFamily="18" charset="-127"/>
              <a:ea typeface="HY견고딕" panose="02030600000101010101" pitchFamily="18" charset="-127"/>
              <a:cs typeface="함초롬바탕" panose="02030604000101010101" pitchFamily="18" charset="-127"/>
            </a:endParaRPr>
          </a:p>
        </p:txBody>
      </p:sp>
      <p:pic>
        <p:nvPicPr>
          <p:cNvPr id="25" name="그림 2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67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pic>
        <p:nvPicPr>
          <p:cNvPr id="27" name="그림 26"/>
          <p:cNvPicPr>
            <a:picLocks noChangeAspect="1"/>
          </p:cNvPicPr>
          <p:nvPr/>
        </p:nvPicPr>
        <p:blipFill rotWithShape="1">
          <a:blip r:embed="rId2"/>
          <a:srcRect l="13166" t="13275" r="23479" b="12401"/>
          <a:stretch/>
        </p:blipFill>
        <p:spPr>
          <a:xfrm>
            <a:off x="1563906" y="504449"/>
            <a:ext cx="9029127" cy="5765683"/>
          </a:xfrm>
          <a:prstGeom prst="rect">
            <a:avLst/>
          </a:prstGeom>
        </p:spPr>
      </p:pic>
      <p:sp>
        <p:nvSpPr>
          <p:cNvPr id="28" name="직사각형 27"/>
          <p:cNvSpPr/>
          <p:nvPr/>
        </p:nvSpPr>
        <p:spPr>
          <a:xfrm>
            <a:off x="7829707" y="514309"/>
            <a:ext cx="396240" cy="1600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7927614" y="606884"/>
            <a:ext cx="669016" cy="669016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6182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직사각형 52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1383209" y="1110439"/>
            <a:ext cx="9889193" cy="369331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세부탭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4" name="직사각형 5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149775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MY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서비스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기업 로그인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785643" y="1110439"/>
            <a:ext cx="588646" cy="369331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순서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149774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188506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일학습병행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188505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2272368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참여신청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2272367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2659675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참여 할 공동훈련센터 </a:t>
            </a:r>
            <a:r>
              <a:rPr lang="ko-KR" altLang="en-US" sz="1200" dirty="0" err="1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참여신청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2659674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304698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참여신청</a:t>
            </a:r>
            <a:r>
              <a:rPr lang="en-US" altLang="ko-KR" sz="120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120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회사소개</a:t>
            </a:r>
            <a:r>
              <a:rPr lang="en-US" altLang="ko-KR" sz="120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120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인력양성 적정성</a:t>
            </a:r>
            <a:r>
              <a:rPr lang="en-US" altLang="ko-KR" sz="120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CEO</a:t>
            </a:r>
            <a:r>
              <a:rPr lang="ko-KR" altLang="en-US" sz="120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의지</a:t>
            </a:r>
            <a:r>
              <a:rPr lang="en-US" altLang="ko-KR" sz="120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120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기업여건 적정성</a:t>
            </a:r>
            <a:r>
              <a:rPr lang="en-US" altLang="ko-KR" sz="120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120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훈련준비 상황 작성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304697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5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3" name="직사각형 72">
            <a:extLst>
              <a:ext uri="{FF2B5EF4-FFF2-40B4-BE49-F238E27FC236}">
                <a16:creationId xmlns:a16="http://schemas.microsoft.com/office/drawing/2014/main" id="{701485AD-4265-4012-BB84-E2DC0841A0A6}"/>
              </a:ext>
            </a:extLst>
          </p:cNvPr>
          <p:cNvSpPr/>
          <p:nvPr/>
        </p:nvSpPr>
        <p:spPr>
          <a:xfrm>
            <a:off x="-1" y="331235"/>
            <a:ext cx="5382884" cy="38173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기업 </a:t>
            </a:r>
            <a:r>
              <a:rPr lang="ko-KR" altLang="en-US" sz="2000" dirty="0" err="1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참여신청</a:t>
            </a:r>
            <a:r>
              <a:rPr lang="ko-KR" altLang="en-US" sz="2000" dirty="0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 흐름도</a:t>
            </a:r>
            <a:endParaRPr lang="ko-KR" altLang="en-US" sz="2000" dirty="0">
              <a:latin typeface="HY견고딕" panose="02030600000101010101" pitchFamily="18" charset="-127"/>
              <a:ea typeface="HY견고딕" panose="02030600000101010101" pitchFamily="18" charset="-127"/>
              <a:cs typeface="함초롬바탕" panose="02030604000101010101" pitchFamily="18" charset="-127"/>
            </a:endParaRPr>
          </a:p>
        </p:txBody>
      </p:sp>
      <p:pic>
        <p:nvPicPr>
          <p:cNvPr id="30" name="그림 29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717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graphicFrame>
        <p:nvGraphicFramePr>
          <p:cNvPr id="2" name="개체 1"/>
          <p:cNvGraphicFramePr>
            <a:graphicFrameLocks noChangeAspect="1"/>
          </p:cNvGraphicFramePr>
          <p:nvPr/>
        </p:nvGraphicFramePr>
        <p:xfrm>
          <a:off x="1563906" y="504450"/>
          <a:ext cx="9029127" cy="57656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29" name="Image" r:id="rId4" imgW="12063240" imgH="7682400" progId="Photoshop.Image.13">
                  <p:embed/>
                </p:oleObj>
              </mc:Choice>
              <mc:Fallback>
                <p:oleObj name="Image" r:id="rId4" imgW="12063240" imgH="7682400" progId="Photoshop.Image.13">
                  <p:embed/>
                  <p:pic>
                    <p:nvPicPr>
                      <p:cNvPr id="2" name="개체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63906" y="504450"/>
                        <a:ext cx="9029127" cy="57656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직사각형 21"/>
          <p:cNvSpPr/>
          <p:nvPr/>
        </p:nvSpPr>
        <p:spPr>
          <a:xfrm>
            <a:off x="7688993" y="529388"/>
            <a:ext cx="475386" cy="18778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7801013" y="641407"/>
            <a:ext cx="669016" cy="66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592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l="2200"/>
          <a:stretch/>
        </p:blipFill>
        <p:spPr>
          <a:xfrm>
            <a:off x="1569037" y="504449"/>
            <a:ext cx="9023996" cy="5765682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1996052" y="2404536"/>
            <a:ext cx="669016" cy="669016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113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l="2200"/>
          <a:stretch/>
        </p:blipFill>
        <p:spPr>
          <a:xfrm>
            <a:off x="1569037" y="504449"/>
            <a:ext cx="9023996" cy="5765682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2095805" y="4757037"/>
            <a:ext cx="669016" cy="669016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666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l="2200"/>
          <a:stretch/>
        </p:blipFill>
        <p:spPr>
          <a:xfrm>
            <a:off x="1569037" y="504449"/>
            <a:ext cx="9023996" cy="5765682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9379159" y="3377124"/>
            <a:ext cx="669016" cy="669016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545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l="2200"/>
          <a:stretch/>
        </p:blipFill>
        <p:spPr>
          <a:xfrm>
            <a:off x="1569037" y="504449"/>
            <a:ext cx="9023996" cy="5765682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2153" y="788238"/>
            <a:ext cx="6975096" cy="4974606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186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l="2200"/>
          <a:stretch/>
        </p:blipFill>
        <p:spPr>
          <a:xfrm>
            <a:off x="1569037" y="504449"/>
            <a:ext cx="9023996" cy="5765682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3"/>
          <a:srcRect r="539"/>
          <a:stretch/>
        </p:blipFill>
        <p:spPr>
          <a:xfrm>
            <a:off x="3145841" y="788238"/>
            <a:ext cx="6961408" cy="4974606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54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l="2200"/>
          <a:stretch/>
        </p:blipFill>
        <p:spPr>
          <a:xfrm>
            <a:off x="1569037" y="504449"/>
            <a:ext cx="9023996" cy="5765682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5841" y="788238"/>
            <a:ext cx="6961408" cy="4971326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358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21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2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3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solidFill>
                <a:srgbClr val="B4B4B5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5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4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5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6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7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8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grpSp>
        <p:nvGrpSpPr>
          <p:cNvPr id="4" name="그룹 3"/>
          <p:cNvGrpSpPr/>
          <p:nvPr/>
        </p:nvGrpSpPr>
        <p:grpSpPr>
          <a:xfrm>
            <a:off x="1588580" y="307367"/>
            <a:ext cx="9029127" cy="5973328"/>
            <a:chOff x="1750850" y="244445"/>
            <a:chExt cx="8810123" cy="5859856"/>
          </a:xfrm>
        </p:grpSpPr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solidFill>
                <a:srgbClr val="B4B4B5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5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75" t="818" r="7474" b="1272"/>
          <a:stretch/>
        </p:blipFill>
        <p:spPr>
          <a:xfrm rot="16200000">
            <a:off x="3195875" y="-1149792"/>
            <a:ext cx="5794217" cy="9053468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1586569" y="476553"/>
            <a:ext cx="9023792" cy="5793578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3986474" y="2602825"/>
            <a:ext cx="417714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5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일일 </a:t>
            </a:r>
            <a:r>
              <a:rPr lang="ko-KR" altLang="en-US" sz="5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훈련시간</a:t>
            </a:r>
            <a:endParaRPr lang="en-US" altLang="ko-KR" sz="5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ko-KR" altLang="en-US" sz="5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조회</a:t>
            </a:r>
            <a:endParaRPr lang="id-ID" altLang="ko-KR" sz="5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887251"/>
      </p:ext>
    </p:extLst>
  </p:cSld>
  <p:clrMapOvr>
    <a:masterClrMapping/>
  </p:clrMapOvr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직사각형 52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1383209" y="1110439"/>
            <a:ext cx="9889193" cy="369331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세부탭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4" name="직사각형 5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149775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MY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서비스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대리인 로그인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785643" y="1110439"/>
            <a:ext cx="588646" cy="369331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순서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149774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188506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일학습병행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188505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2272368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학습관리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2272367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2659675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학습월차관리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2659674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304698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OJT/Off-JT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관리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선택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304697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5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342900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출석결과확인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해당 월차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342851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6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4" name="직사각형 4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3817842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일 훈련시간 조회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5" name="직사각형 44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3817361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7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701485AD-4265-4012-BB84-E2DC0841A0A6}"/>
              </a:ext>
            </a:extLst>
          </p:cNvPr>
          <p:cNvSpPr/>
          <p:nvPr/>
        </p:nvSpPr>
        <p:spPr>
          <a:xfrm>
            <a:off x="-1" y="331235"/>
            <a:ext cx="5382884" cy="38173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일일 훈련시간 조회 흐름도</a:t>
            </a:r>
            <a:endParaRPr lang="ko-KR" altLang="en-US" sz="2000" dirty="0">
              <a:latin typeface="HY견고딕" panose="02030600000101010101" pitchFamily="18" charset="-127"/>
              <a:ea typeface="HY견고딕" panose="02030600000101010101" pitchFamily="18" charset="-127"/>
              <a:cs typeface="함초롬바탕" panose="02030604000101010101" pitchFamily="18" charset="-127"/>
            </a:endParaRPr>
          </a:p>
        </p:txBody>
      </p:sp>
      <p:pic>
        <p:nvPicPr>
          <p:cNvPr id="25" name="그림 2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304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pic>
        <p:nvPicPr>
          <p:cNvPr id="27" name="그림 26"/>
          <p:cNvPicPr>
            <a:picLocks noChangeAspect="1"/>
          </p:cNvPicPr>
          <p:nvPr/>
        </p:nvPicPr>
        <p:blipFill rotWithShape="1">
          <a:blip r:embed="rId2"/>
          <a:srcRect l="13166" t="13275" r="23479" b="12401"/>
          <a:stretch/>
        </p:blipFill>
        <p:spPr>
          <a:xfrm>
            <a:off x="1563906" y="504449"/>
            <a:ext cx="9029127" cy="5765683"/>
          </a:xfrm>
          <a:prstGeom prst="rect">
            <a:avLst/>
          </a:prstGeom>
        </p:spPr>
      </p:pic>
      <p:sp>
        <p:nvSpPr>
          <p:cNvPr id="28" name="직사각형 27"/>
          <p:cNvSpPr/>
          <p:nvPr/>
        </p:nvSpPr>
        <p:spPr>
          <a:xfrm>
            <a:off x="7829707" y="514309"/>
            <a:ext cx="396240" cy="1600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7927614" y="606884"/>
            <a:ext cx="669016" cy="669016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5565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pic>
        <p:nvPicPr>
          <p:cNvPr id="27" name="그림 26"/>
          <p:cNvPicPr>
            <a:picLocks noChangeAspect="1"/>
          </p:cNvPicPr>
          <p:nvPr/>
        </p:nvPicPr>
        <p:blipFill rotWithShape="1">
          <a:blip r:embed="rId2"/>
          <a:srcRect l="13166" t="13275" r="23479" b="12401"/>
          <a:stretch/>
        </p:blipFill>
        <p:spPr>
          <a:xfrm>
            <a:off x="1563906" y="504449"/>
            <a:ext cx="9029127" cy="5765683"/>
          </a:xfrm>
          <a:prstGeom prst="rect">
            <a:avLst/>
          </a:prstGeom>
        </p:spPr>
      </p:pic>
      <p:sp>
        <p:nvSpPr>
          <p:cNvPr id="28" name="직사각형 27"/>
          <p:cNvSpPr/>
          <p:nvPr/>
        </p:nvSpPr>
        <p:spPr>
          <a:xfrm>
            <a:off x="7829707" y="514309"/>
            <a:ext cx="396240" cy="1600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7927614" y="606884"/>
            <a:ext cx="669016" cy="669016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369641"/>
      </p:ext>
    </p:extLst>
  </p:cSld>
  <p:clrMapOvr>
    <a:masterClrMapping/>
  </p:clrMapOvr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graphicFrame>
        <p:nvGraphicFramePr>
          <p:cNvPr id="2" name="개체 1"/>
          <p:cNvGraphicFramePr>
            <a:graphicFrameLocks noChangeAspect="1"/>
          </p:cNvGraphicFramePr>
          <p:nvPr/>
        </p:nvGraphicFramePr>
        <p:xfrm>
          <a:off x="1563906" y="504450"/>
          <a:ext cx="9029127" cy="57656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353" name="Image" r:id="rId4" imgW="12063240" imgH="7682400" progId="Photoshop.Image.13">
                  <p:embed/>
                </p:oleObj>
              </mc:Choice>
              <mc:Fallback>
                <p:oleObj name="Image" r:id="rId4" imgW="12063240" imgH="7682400" progId="Photoshop.Image.13">
                  <p:embed/>
                  <p:pic>
                    <p:nvPicPr>
                      <p:cNvPr id="2" name="개체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63906" y="504450"/>
                        <a:ext cx="9029127" cy="57656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직사각형 21"/>
          <p:cNvSpPr/>
          <p:nvPr/>
        </p:nvSpPr>
        <p:spPr>
          <a:xfrm>
            <a:off x="7688993" y="529388"/>
            <a:ext cx="475386" cy="18778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7801013" y="641407"/>
            <a:ext cx="669016" cy="66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831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l="1092" r="4587" b="9847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1877791" y="2499142"/>
            <a:ext cx="669016" cy="669016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021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l="1092" r="4587" b="9847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1906366" y="4623217"/>
            <a:ext cx="669016" cy="669016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958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l="1092" r="4587" b="9847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9875452" y="3165892"/>
            <a:ext cx="669016" cy="669016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040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l="1092" r="4587" b="9847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6924" y="914400"/>
            <a:ext cx="6871975" cy="4693488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466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l="1092" r="4587" b="9847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6923" y="914400"/>
            <a:ext cx="6871975" cy="4693488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18" name="그림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5087196" y="2229108"/>
            <a:ext cx="669016" cy="669016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356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l="1092" r="4587" b="9847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pic>
        <p:nvPicPr>
          <p:cNvPr id="20" name="그림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6923" y="914400"/>
            <a:ext cx="6871975" cy="4693488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21" name="그림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7031194" y="5157976"/>
            <a:ext cx="669016" cy="669016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410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l="1092" r="4587" b="9847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3906" y="665609"/>
            <a:ext cx="9029127" cy="5443361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4680370" y="3024205"/>
            <a:ext cx="669016" cy="669016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748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l="1092" r="4587" b="9847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3906" y="665609"/>
            <a:ext cx="9029127" cy="5443361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67461" y="631000"/>
            <a:ext cx="7105648" cy="5115428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18" name="그림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5878578" y="5561348"/>
            <a:ext cx="669016" cy="669016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545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solidFill>
                <a:srgbClr val="B4B4B5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5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grpSp>
        <p:nvGrpSpPr>
          <p:cNvPr id="19" name="그룹 18"/>
          <p:cNvGrpSpPr/>
          <p:nvPr/>
        </p:nvGrpSpPr>
        <p:grpSpPr>
          <a:xfrm>
            <a:off x="1563906" y="504314"/>
            <a:ext cx="9043990" cy="5778791"/>
            <a:chOff x="1563906" y="504314"/>
            <a:chExt cx="9043990" cy="5778791"/>
          </a:xfrm>
        </p:grpSpPr>
        <p:pic>
          <p:nvPicPr>
            <p:cNvPr id="18" name="그림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00" t="151" r="100" b="3849"/>
            <a:stretch/>
          </p:blipFill>
          <p:spPr>
            <a:xfrm>
              <a:off x="1563906" y="504449"/>
              <a:ext cx="9029127" cy="5778656"/>
            </a:xfrm>
            <a:prstGeom prst="rect">
              <a:avLst/>
            </a:prstGeom>
          </p:spPr>
        </p:pic>
        <p:sp>
          <p:nvSpPr>
            <p:cNvPr id="14" name="직사각형 13"/>
            <p:cNvSpPr/>
            <p:nvPr/>
          </p:nvSpPr>
          <p:spPr>
            <a:xfrm>
              <a:off x="1584104" y="504314"/>
              <a:ext cx="9023792" cy="5765682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6" name="그림 15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sp>
        <p:nvSpPr>
          <p:cNvPr id="28" name="직사각형 27"/>
          <p:cNvSpPr/>
          <p:nvPr/>
        </p:nvSpPr>
        <p:spPr>
          <a:xfrm>
            <a:off x="1586569" y="504313"/>
            <a:ext cx="9023792" cy="5765817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3315269" y="2649905"/>
            <a:ext cx="568208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5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보강 일일 훈련시간</a:t>
            </a:r>
            <a:endParaRPr lang="en-US" altLang="ko-KR" sz="5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ko-KR" altLang="en-US" sz="5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등록</a:t>
            </a:r>
            <a:endParaRPr lang="id-ID" altLang="ko-KR" sz="5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164988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graphicFrame>
        <p:nvGraphicFramePr>
          <p:cNvPr id="2" name="개체 1"/>
          <p:cNvGraphicFramePr>
            <a:graphicFrameLocks noChangeAspect="1"/>
          </p:cNvGraphicFramePr>
          <p:nvPr>
            <p:extLst/>
          </p:nvPr>
        </p:nvGraphicFramePr>
        <p:xfrm>
          <a:off x="1563906" y="504450"/>
          <a:ext cx="9029127" cy="57656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1468" name="Image" r:id="rId4" imgW="12063240" imgH="7682400" progId="Photoshop.Image.13">
                  <p:embed/>
                </p:oleObj>
              </mc:Choice>
              <mc:Fallback>
                <p:oleObj name="Image" r:id="rId4" imgW="12063240" imgH="7682400" progId="Photoshop.Image.13">
                  <p:embed/>
                  <p:pic>
                    <p:nvPicPr>
                      <p:cNvPr id="2" name="개체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63906" y="504450"/>
                        <a:ext cx="9029127" cy="57656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직사각형 21"/>
          <p:cNvSpPr/>
          <p:nvPr/>
        </p:nvSpPr>
        <p:spPr>
          <a:xfrm>
            <a:off x="7688993" y="529388"/>
            <a:ext cx="475386" cy="18778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7801013" y="641407"/>
            <a:ext cx="669016" cy="66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798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직사각형 52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1383209" y="1110439"/>
            <a:ext cx="9889193" cy="369331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세부탭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4" name="직사각형 5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149775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MY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서비스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대리인 로그인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785643" y="1110439"/>
            <a:ext cx="588646" cy="369331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순서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149774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188506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일학습병행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188505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2272368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학습관리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2272367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2659675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학습월차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관리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2659674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304698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OJT 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관리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304697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5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342900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출석결과확인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해당 월차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342851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6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4" name="직사각형 4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3817842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일일훈련시간 등록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5" name="직사각형 44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3817361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7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2" name="직사각형 51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4210353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훈련일자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등록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5" name="직사각형 54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4209872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6" name="직사각형 55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459514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보강시간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등록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7" name="직사각형 56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459465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9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8" name="직사각형 57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4984974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보강훈련대상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9" name="직사각형 5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4984493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10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60" name="직사각형 59">
            <a:extLst>
              <a:ext uri="{FF2B5EF4-FFF2-40B4-BE49-F238E27FC236}">
                <a16:creationId xmlns:a16="http://schemas.microsoft.com/office/drawing/2014/main" id="{701485AD-4265-4012-BB84-E2DC0841A0A6}"/>
              </a:ext>
            </a:extLst>
          </p:cNvPr>
          <p:cNvSpPr/>
          <p:nvPr/>
        </p:nvSpPr>
        <p:spPr>
          <a:xfrm>
            <a:off x="-1" y="331235"/>
            <a:ext cx="5382884" cy="38173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보강 일일훈련시간 등록 흐름도</a:t>
            </a:r>
            <a:endParaRPr lang="ko-KR" altLang="en-US" sz="2000" dirty="0">
              <a:latin typeface="HY견고딕" panose="02030600000101010101" pitchFamily="18" charset="-127"/>
              <a:ea typeface="HY견고딕" panose="02030600000101010101" pitchFamily="18" charset="-127"/>
              <a:cs typeface="함초롬바탕" panose="02030604000101010101" pitchFamily="18" charset="-127"/>
            </a:endParaRPr>
          </a:p>
        </p:txBody>
      </p:sp>
      <p:sp>
        <p:nvSpPr>
          <p:cNvPr id="63" name="직사각형 62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5374808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보강 </a:t>
            </a:r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학습근로자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선택 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64" name="직사각형 6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5374327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11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65" name="직사각형 64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5764642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저장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66" name="직사각형 65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5764161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12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29" name="그림 28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92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2" name="그림 21"/>
          <p:cNvPicPr>
            <a:picLocks noChangeAspect="1"/>
          </p:cNvPicPr>
          <p:nvPr/>
        </p:nvPicPr>
        <p:blipFill rotWithShape="1">
          <a:blip r:embed="rId2"/>
          <a:srcRect l="13166" t="12401" r="23479" b="12401"/>
          <a:stretch/>
        </p:blipFill>
        <p:spPr>
          <a:xfrm>
            <a:off x="1563906" y="509944"/>
            <a:ext cx="9029127" cy="5760187"/>
          </a:xfrm>
          <a:prstGeom prst="rect">
            <a:avLst/>
          </a:prstGeom>
        </p:spPr>
      </p:pic>
      <p:sp>
        <p:nvSpPr>
          <p:cNvPr id="23" name="직사각형 22"/>
          <p:cNvSpPr/>
          <p:nvPr/>
        </p:nvSpPr>
        <p:spPr>
          <a:xfrm>
            <a:off x="7830186" y="574694"/>
            <a:ext cx="396240" cy="1600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모서리가 둥근 직사각형 17"/>
          <p:cNvSpPr/>
          <p:nvPr/>
        </p:nvSpPr>
        <p:spPr>
          <a:xfrm>
            <a:off x="2485505" y="1441456"/>
            <a:ext cx="7381702" cy="3795562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 fontAlgn="base"/>
            <a:r>
              <a:rPr lang="ko-KR" altLang="en-US" sz="24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보강이란</a:t>
            </a:r>
            <a:r>
              <a:rPr lang="en-US" altLang="ko-KR" sz="24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?</a:t>
            </a:r>
          </a:p>
          <a:p>
            <a:pPr algn="ctr" fontAlgn="base"/>
            <a:endParaRPr lang="en-US" altLang="ko-KR" sz="700" b="1" dirty="0" smtClean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marL="171450" indent="-171450" fontAlgn="base">
              <a:buFontTx/>
              <a:buChar char="-"/>
            </a:pPr>
            <a:r>
              <a:rPr lang="ko-KR" altLang="en-US" sz="14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정규훈련시간에 일부 학습근로자가 결석한 경우 </a:t>
            </a:r>
            <a:r>
              <a:rPr lang="ko-KR" altLang="en-US" sz="14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추후 계획하여 보충 훈련 하는 </a:t>
            </a:r>
            <a:r>
              <a:rPr lang="ko-KR" altLang="en-US" sz="14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것</a:t>
            </a:r>
            <a:endParaRPr lang="en-US" altLang="ko-KR" sz="1400" b="1" dirty="0" smtClean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fontAlgn="base"/>
            <a:endParaRPr lang="en-US" altLang="ko-KR" sz="1400" b="1" dirty="0" smtClean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fontAlgn="base"/>
            <a:r>
              <a:rPr lang="en-US" altLang="ko-KR" sz="14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- </a:t>
            </a:r>
            <a:r>
              <a:rPr lang="ko-KR" altLang="en-US" sz="14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보강 </a:t>
            </a:r>
            <a:r>
              <a:rPr lang="ko-KR" altLang="en-US" sz="14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예시</a:t>
            </a:r>
          </a:p>
          <a:p>
            <a:pPr fontAlgn="base"/>
            <a:r>
              <a:rPr lang="en-US" altLang="ko-KR" sz="14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·A</a:t>
            </a:r>
            <a:r>
              <a:rPr lang="ko-KR" altLang="en-US" sz="14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기업에서 </a:t>
            </a:r>
            <a:r>
              <a:rPr lang="en-US" altLang="ko-KR" sz="14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2020</a:t>
            </a:r>
            <a:r>
              <a:rPr lang="ko-KR" altLang="en-US" sz="14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년 </a:t>
            </a:r>
            <a:r>
              <a:rPr lang="en-US" altLang="ko-KR" sz="14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r>
              <a:rPr lang="ko-KR" altLang="en-US" sz="14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월 </a:t>
            </a:r>
            <a:r>
              <a:rPr lang="en-US" altLang="ko-KR" sz="14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r>
              <a:rPr lang="ko-KR" altLang="en-US" sz="14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일 </a:t>
            </a:r>
            <a:r>
              <a:rPr lang="en-US" altLang="ko-KR" sz="14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r>
              <a:rPr lang="ko-KR" altLang="en-US" sz="14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시간 </a:t>
            </a:r>
            <a:r>
              <a:rPr lang="ko-KR" altLang="en-US" sz="14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계획한 정규 </a:t>
            </a:r>
            <a:r>
              <a:rPr lang="en-US" altLang="ko-KR" sz="14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OJT </a:t>
            </a:r>
            <a:r>
              <a:rPr lang="ko-KR" altLang="en-US" sz="14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훈련시간을 </a:t>
            </a:r>
            <a:r>
              <a:rPr lang="ko-KR" altLang="en-US" sz="1400" b="1" dirty="0" err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학습근로자</a:t>
            </a:r>
            <a:r>
              <a:rPr lang="ko-KR" altLang="en-US" sz="14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4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</a:t>
            </a:r>
            <a:r>
              <a:rPr lang="ko-KR" altLang="en-US" sz="14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명 중 </a:t>
            </a:r>
            <a:endParaRPr lang="en-US" altLang="ko-KR" sz="1400" b="1" dirty="0" smtClean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fontAlgn="base"/>
            <a:r>
              <a:rPr lang="en-US" altLang="ko-KR" sz="14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4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1</a:t>
            </a:r>
            <a:r>
              <a:rPr lang="ko-KR" altLang="en-US" sz="14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명이 결석하여 훈련을 실시하지 않았다</a:t>
            </a:r>
            <a:r>
              <a:rPr lang="en-US" altLang="ko-KR" sz="14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. </a:t>
            </a:r>
            <a:r>
              <a:rPr lang="ko-KR" altLang="en-US" sz="14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결석한 </a:t>
            </a:r>
            <a:r>
              <a:rPr lang="ko-KR" altLang="en-US" sz="1400" b="1" dirty="0" err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학습근로자</a:t>
            </a:r>
            <a:r>
              <a:rPr lang="ko-KR" altLang="en-US" sz="14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4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r>
              <a:rPr lang="ko-KR" altLang="en-US" sz="14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명의 훈련을 계획하여 </a:t>
            </a:r>
            <a:endParaRPr lang="en-US" altLang="ko-KR" sz="1400" b="1" dirty="0" smtClean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fontAlgn="base"/>
            <a:r>
              <a:rPr lang="en-US" altLang="ko-KR" sz="14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4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ko-KR" altLang="en-US" sz="14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실시하고자 한다</a:t>
            </a:r>
            <a:r>
              <a:rPr lang="en-US" altLang="ko-KR" sz="14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. </a:t>
            </a:r>
            <a:r>
              <a:rPr lang="ko-KR" altLang="en-US" sz="14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이때</a:t>
            </a:r>
            <a:r>
              <a:rPr lang="en-US" altLang="ko-KR" sz="14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14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보강 훈련에 해당하는 것은</a:t>
            </a:r>
            <a:r>
              <a:rPr lang="en-US" altLang="ko-KR" sz="14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?</a:t>
            </a:r>
            <a:endParaRPr lang="en-US" altLang="ko-KR" sz="1400" b="1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26" name="그림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7928093" y="667269"/>
            <a:ext cx="669016" cy="669016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graphicFrame>
        <p:nvGraphicFramePr>
          <p:cNvPr id="19" name="표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2346854"/>
              </p:ext>
            </p:extLst>
          </p:nvPr>
        </p:nvGraphicFramePr>
        <p:xfrm>
          <a:off x="2866671" y="3559956"/>
          <a:ext cx="6619370" cy="14454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7479">
                  <a:extLst>
                    <a:ext uri="{9D8B030D-6E8A-4147-A177-3AD203B41FA5}">
                      <a16:colId xmlns:a16="http://schemas.microsoft.com/office/drawing/2014/main" val="413318002"/>
                    </a:ext>
                  </a:extLst>
                </a:gridCol>
                <a:gridCol w="1865363">
                  <a:extLst>
                    <a:ext uri="{9D8B030D-6E8A-4147-A177-3AD203B41FA5}">
                      <a16:colId xmlns:a16="http://schemas.microsoft.com/office/drawing/2014/main" val="2492244135"/>
                    </a:ext>
                  </a:extLst>
                </a:gridCol>
                <a:gridCol w="2686528">
                  <a:extLst>
                    <a:ext uri="{9D8B030D-6E8A-4147-A177-3AD203B41FA5}">
                      <a16:colId xmlns:a16="http://schemas.microsoft.com/office/drawing/2014/main" val="3667030625"/>
                    </a:ext>
                  </a:extLst>
                </a:gridCol>
              </a:tblGrid>
              <a:tr h="4354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구분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8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훈련 실시일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8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보강 훈련</a:t>
                      </a:r>
                      <a:r>
                        <a:rPr lang="ko-KR" altLang="en-US" sz="1200" b="1" baseline="0" dirty="0" smtClean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해당여부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0130984"/>
                  </a:ext>
                </a:extLst>
              </a:tr>
              <a:tr h="50498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err="1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정규시간에</a:t>
                      </a:r>
                      <a:r>
                        <a:rPr lang="ko-KR" altLang="en-US" sz="1200" b="1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결석한</a:t>
                      </a:r>
                      <a:endParaRPr lang="en-US" altLang="ko-KR" sz="1200" b="1" dirty="0" smtClean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  <a:p>
                      <a:pPr algn="ctr" latinLnBrk="1"/>
                      <a:r>
                        <a:rPr lang="ko-KR" altLang="en-US" sz="1200" b="1" dirty="0" err="1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학습근로자</a:t>
                      </a:r>
                      <a:r>
                        <a:rPr lang="en-US" altLang="ko-KR" sz="1200" b="1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1</a:t>
                      </a:r>
                      <a:r>
                        <a:rPr lang="ko-KR" altLang="en-US" sz="1200" b="1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명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1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2020</a:t>
                      </a:r>
                      <a:r>
                        <a:rPr lang="ko-KR" altLang="en-US" sz="900" b="1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년 </a:t>
                      </a:r>
                      <a:r>
                        <a:rPr lang="en-US" altLang="ko-KR" sz="900" b="1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3</a:t>
                      </a:r>
                      <a:r>
                        <a:rPr lang="ko-KR" altLang="en-US" sz="900" b="1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월 </a:t>
                      </a:r>
                      <a:r>
                        <a:rPr lang="en-US" altLang="ko-KR" sz="900" b="1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18</a:t>
                      </a:r>
                      <a:r>
                        <a:rPr lang="ko-KR" altLang="en-US" sz="900" b="1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일 </a:t>
                      </a:r>
                      <a:r>
                        <a:rPr lang="en-US" altLang="ko-KR" sz="900" b="1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3</a:t>
                      </a:r>
                      <a:r>
                        <a:rPr lang="ko-KR" altLang="en-US" sz="900" b="1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시간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dirty="0" err="1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미실시한</a:t>
                      </a:r>
                      <a:r>
                        <a:rPr lang="ko-KR" altLang="en-US" sz="900" b="1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훈련시간을 </a:t>
                      </a:r>
                      <a:r>
                        <a:rPr lang="en-US" altLang="ko-KR" sz="900" b="1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3</a:t>
                      </a:r>
                      <a:r>
                        <a:rPr lang="ko-KR" altLang="en-US" sz="900" b="1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월 이내에 계획하여 </a:t>
                      </a:r>
                      <a:endParaRPr lang="en-US" altLang="ko-KR" sz="900" b="1" dirty="0" smtClean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  <a:p>
                      <a:pPr algn="ctr" latinLnBrk="1"/>
                      <a:r>
                        <a:rPr lang="ko-KR" altLang="en-US" sz="900" b="1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실시한 경우</a:t>
                      </a:r>
                      <a:r>
                        <a:rPr lang="en-US" altLang="ko-KR" sz="900" b="1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(</a:t>
                      </a:r>
                      <a:r>
                        <a:rPr lang="ko-KR" altLang="en-US" sz="900" b="1" dirty="0" err="1" smtClean="0">
                          <a:solidFill>
                            <a:srgbClr val="FF0000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보강훈련</a:t>
                      </a:r>
                      <a:r>
                        <a:rPr lang="en-US" altLang="ko-KR" sz="900" b="1" dirty="0" smtClean="0">
                          <a:solidFill>
                            <a:srgbClr val="FF0000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O</a:t>
                      </a:r>
                      <a:r>
                        <a:rPr lang="en-US" altLang="ko-KR" sz="900" b="1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587886"/>
                  </a:ext>
                </a:extLst>
              </a:tr>
              <a:tr h="504989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1훈왼손잡이 Regular" panose="02020603020101020101" pitchFamily="18" charset="-127"/>
                        <a:ea typeface="1훈왼손잡이 Regular" panose="02020603020101020101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  <a:alpha val="9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1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2020</a:t>
                      </a:r>
                      <a:r>
                        <a:rPr lang="ko-KR" altLang="en-US" sz="900" b="1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년 </a:t>
                      </a:r>
                      <a:r>
                        <a:rPr lang="en-US" altLang="ko-KR" sz="900" b="1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4</a:t>
                      </a:r>
                      <a:r>
                        <a:rPr lang="ko-KR" altLang="en-US" sz="900" b="1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월 </a:t>
                      </a:r>
                      <a:r>
                        <a:rPr lang="en-US" altLang="ko-KR" sz="900" b="1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28</a:t>
                      </a:r>
                      <a:r>
                        <a:rPr lang="ko-KR" altLang="en-US" sz="900" b="1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일 </a:t>
                      </a:r>
                      <a:r>
                        <a:rPr lang="en-US" altLang="ko-KR" sz="900" b="1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3</a:t>
                      </a:r>
                      <a:r>
                        <a:rPr lang="ko-KR" altLang="en-US" sz="900" b="1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시간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dirty="0" err="1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미실시한</a:t>
                      </a:r>
                      <a:r>
                        <a:rPr lang="ko-KR" altLang="en-US" sz="900" b="1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훈련시간을 </a:t>
                      </a:r>
                      <a:r>
                        <a:rPr lang="en-US" altLang="ko-KR" sz="900" b="1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3</a:t>
                      </a:r>
                      <a:r>
                        <a:rPr lang="ko-KR" altLang="en-US" sz="900" b="1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월 이후</a:t>
                      </a:r>
                      <a:r>
                        <a:rPr lang="en-US" altLang="ko-KR" sz="900" b="1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(4</a:t>
                      </a:r>
                      <a:r>
                        <a:rPr lang="ko-KR" altLang="en-US" sz="900" b="1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월</a:t>
                      </a:r>
                      <a:r>
                        <a:rPr lang="en-US" altLang="ko-KR" sz="900" b="1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)</a:t>
                      </a:r>
                      <a:r>
                        <a:rPr lang="ko-KR" altLang="en-US" sz="900" b="1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에</a:t>
                      </a:r>
                      <a:r>
                        <a:rPr lang="ko-KR" altLang="en-US" sz="900" b="1" baseline="0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계획하여 실시 한 경우</a:t>
                      </a:r>
                      <a:r>
                        <a:rPr lang="en-US" altLang="ko-KR" sz="900" b="1" baseline="0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(</a:t>
                      </a:r>
                      <a:r>
                        <a:rPr lang="ko-KR" altLang="en-US" sz="900" b="1" baseline="0" dirty="0" err="1" smtClean="0">
                          <a:solidFill>
                            <a:srgbClr val="FF0000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보강훈련</a:t>
                      </a:r>
                      <a:r>
                        <a:rPr lang="en-US" altLang="ko-KR" sz="900" b="1" baseline="0" dirty="0" smtClean="0">
                          <a:solidFill>
                            <a:srgbClr val="FF0000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O</a:t>
                      </a:r>
                      <a:r>
                        <a:rPr lang="en-US" altLang="ko-KR" sz="900" b="1" baseline="0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)</a:t>
                      </a:r>
                      <a:endParaRPr lang="ko-KR" altLang="en-US" sz="900" b="1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22527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7213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graphicFrame>
        <p:nvGraphicFramePr>
          <p:cNvPr id="2" name="개체 1"/>
          <p:cNvGraphicFramePr>
            <a:graphicFrameLocks noChangeAspect="1"/>
          </p:cNvGraphicFramePr>
          <p:nvPr/>
        </p:nvGraphicFramePr>
        <p:xfrm>
          <a:off x="1563906" y="504450"/>
          <a:ext cx="9029127" cy="57656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377" name="Image" r:id="rId4" imgW="12063240" imgH="7682400" progId="Photoshop.Image.13">
                  <p:embed/>
                </p:oleObj>
              </mc:Choice>
              <mc:Fallback>
                <p:oleObj name="Image" r:id="rId4" imgW="12063240" imgH="7682400" progId="Photoshop.Image.13">
                  <p:embed/>
                  <p:pic>
                    <p:nvPicPr>
                      <p:cNvPr id="2" name="개체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63906" y="504450"/>
                        <a:ext cx="9029127" cy="57656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직사각형 21"/>
          <p:cNvSpPr/>
          <p:nvPr/>
        </p:nvSpPr>
        <p:spPr>
          <a:xfrm>
            <a:off x="7688993" y="529388"/>
            <a:ext cx="475386" cy="18778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7801013" y="641407"/>
            <a:ext cx="669016" cy="66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561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l="1092" r="4587" b="9847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1877791" y="2499142"/>
            <a:ext cx="669016" cy="669016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121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l="1092" r="4587" b="9847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1906366" y="4623217"/>
            <a:ext cx="669016" cy="669016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264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l="1092" r="4587" b="9847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9875452" y="3165892"/>
            <a:ext cx="669016" cy="669016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185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l="1092" r="4587" b="9847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6924" y="914400"/>
            <a:ext cx="6871975" cy="4693488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81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l="1092" r="4587" b="9847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6923" y="914400"/>
            <a:ext cx="6871975" cy="4693488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18" name="그림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5087196" y="2229108"/>
            <a:ext cx="669016" cy="669016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146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l="1092" r="4587" b="9847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pic>
        <p:nvPicPr>
          <p:cNvPr id="20" name="그림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6923" y="914400"/>
            <a:ext cx="6871975" cy="4693488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21" name="그림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7031194" y="5157974"/>
            <a:ext cx="669016" cy="669016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218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0488" y="504449"/>
            <a:ext cx="9022545" cy="5765682"/>
          </a:xfrm>
          <a:prstGeom prst="rect">
            <a:avLst/>
          </a:prstGeom>
        </p:spPr>
      </p:pic>
      <p:graphicFrame>
        <p:nvGraphicFramePr>
          <p:cNvPr id="20" name="개체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6363263"/>
              </p:ext>
            </p:extLst>
          </p:nvPr>
        </p:nvGraphicFramePr>
        <p:xfrm>
          <a:off x="1573325" y="788238"/>
          <a:ext cx="9019708" cy="4636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691" name="Image" r:id="rId4" imgW="16241040" imgH="8202960" progId="Photoshop.Image.13">
                  <p:embed/>
                </p:oleObj>
              </mc:Choice>
              <mc:Fallback>
                <p:oleObj name="Image" r:id="rId4" imgW="16241040" imgH="8202960" progId="Photoshop.Image.13">
                  <p:embed/>
                  <p:pic>
                    <p:nvPicPr>
                      <p:cNvPr id="20" name="개체 1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73325" y="788238"/>
                        <a:ext cx="9019708" cy="4636910"/>
                      </a:xfrm>
                      <a:prstGeom prst="rect">
                        <a:avLst/>
                      </a:prstGeom>
                      <a:ln>
                        <a:solidFill>
                          <a:srgbClr val="A1A2A4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그림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9526339" y="2469772"/>
            <a:ext cx="669016" cy="669016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42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652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1933613" y="2508307"/>
            <a:ext cx="669016" cy="66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709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0488" y="504449"/>
            <a:ext cx="9022545" cy="5765682"/>
          </a:xfrm>
          <a:prstGeom prst="rect">
            <a:avLst/>
          </a:prstGeom>
        </p:spPr>
      </p:pic>
      <p:graphicFrame>
        <p:nvGraphicFramePr>
          <p:cNvPr id="20" name="개체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3350887"/>
              </p:ext>
            </p:extLst>
          </p:nvPr>
        </p:nvGraphicFramePr>
        <p:xfrm>
          <a:off x="1573325" y="788238"/>
          <a:ext cx="9019708" cy="4636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718" name="Image" r:id="rId4" imgW="16241040" imgH="8202960" progId="Photoshop.Image.13">
                  <p:embed/>
                </p:oleObj>
              </mc:Choice>
              <mc:Fallback>
                <p:oleObj name="Image" r:id="rId4" imgW="16241040" imgH="8202960" progId="Photoshop.Image.13">
                  <p:embed/>
                  <p:pic>
                    <p:nvPicPr>
                      <p:cNvPr id="20" name="개체 1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73325" y="788238"/>
                        <a:ext cx="9019708" cy="4636910"/>
                      </a:xfrm>
                      <a:prstGeom prst="rect">
                        <a:avLst/>
                      </a:prstGeom>
                      <a:ln>
                        <a:solidFill>
                          <a:srgbClr val="A1A2A4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그림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71800" y="1066800"/>
            <a:ext cx="6248400" cy="4724400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8006325" y="3841372"/>
            <a:ext cx="669016" cy="669016"/>
          </a:xfrm>
          <a:prstGeom prst="rect">
            <a:avLst/>
          </a:prstGeom>
        </p:spPr>
      </p:pic>
      <p:pic>
        <p:nvPicPr>
          <p:cNvPr id="22" name="그림 21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sp>
        <p:nvSpPr>
          <p:cNvPr id="19" name="모서리가 둥근 직사각형 18"/>
          <p:cNvSpPr/>
          <p:nvPr/>
        </p:nvSpPr>
        <p:spPr>
          <a:xfrm>
            <a:off x="3336477" y="1066801"/>
            <a:ext cx="5572981" cy="11894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ts val="500"/>
              </a:spcBef>
              <a:spcAft>
                <a:spcPts val="500"/>
              </a:spcAft>
            </a:pPr>
            <a:r>
              <a:rPr lang="en-US" altLang="ko-KR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&lt;</a:t>
            </a:r>
            <a:r>
              <a:rPr lang="ko-KR" altLang="en-US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주의사항</a:t>
            </a:r>
            <a:r>
              <a:rPr lang="en-US" altLang="ko-KR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&gt;</a:t>
            </a:r>
          </a:p>
          <a:p>
            <a:pPr algn="ctr" fontAlgn="base">
              <a:spcBef>
                <a:spcPts val="500"/>
              </a:spcBef>
              <a:spcAft>
                <a:spcPts val="500"/>
              </a:spcAft>
            </a:pPr>
            <a:r>
              <a:rPr lang="en-US" altLang="ko-KR" sz="14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※</a:t>
            </a:r>
            <a:r>
              <a:rPr lang="en-US" altLang="ko-KR" sz="1400" b="1" kern="0" dirty="0"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400" b="1" kern="0" dirty="0">
                <a:latin typeface="HY견고딕" panose="02030600000101010101" pitchFamily="18" charset="-127"/>
                <a:ea typeface="HY견고딕" panose="02030600000101010101" pitchFamily="18" charset="-127"/>
              </a:rPr>
              <a:t>학습일지 작성 전까지 훈련시간 입력 필수</a:t>
            </a:r>
            <a:endParaRPr lang="en-US" altLang="ko-KR" sz="1400" b="1" kern="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 fontAlgn="base">
              <a:spcBef>
                <a:spcPts val="500"/>
              </a:spcBef>
              <a:spcAft>
                <a:spcPts val="500"/>
              </a:spcAft>
            </a:pPr>
            <a:r>
              <a:rPr lang="en-US" altLang="ko-KR" sz="1400" b="1" kern="0" dirty="0">
                <a:latin typeface="HY견고딕" panose="02030600000101010101" pitchFamily="18" charset="-127"/>
                <a:ea typeface="HY견고딕" panose="02030600000101010101" pitchFamily="18" charset="-127"/>
              </a:rPr>
              <a:t>    (</a:t>
            </a:r>
            <a:r>
              <a:rPr lang="ko-KR" altLang="en-US" sz="1400" b="1" kern="0" dirty="0">
                <a:latin typeface="HY견고딕" panose="02030600000101010101" pitchFamily="18" charset="-127"/>
                <a:ea typeface="HY견고딕" panose="02030600000101010101" pitchFamily="18" charset="-127"/>
              </a:rPr>
              <a:t>미등록 시 학습일지 훈련시간 등록 불가</a:t>
            </a:r>
            <a:r>
              <a:rPr lang="en-US" altLang="ko-KR" sz="1400" b="1" kern="0" dirty="0"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ko-KR" altLang="en-US" sz="1400" b="1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81808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0488" y="504449"/>
            <a:ext cx="9022545" cy="5765682"/>
          </a:xfrm>
          <a:prstGeom prst="rect">
            <a:avLst/>
          </a:prstGeom>
        </p:spPr>
      </p:pic>
      <p:graphicFrame>
        <p:nvGraphicFramePr>
          <p:cNvPr id="20" name="개체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8534420"/>
              </p:ext>
            </p:extLst>
          </p:nvPr>
        </p:nvGraphicFramePr>
        <p:xfrm>
          <a:off x="1573325" y="788238"/>
          <a:ext cx="9019708" cy="4636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743" name="Image" r:id="rId4" imgW="16241040" imgH="8202960" progId="Photoshop.Image.13">
                  <p:embed/>
                </p:oleObj>
              </mc:Choice>
              <mc:Fallback>
                <p:oleObj name="Image" r:id="rId4" imgW="16241040" imgH="8202960" progId="Photoshop.Image.13">
                  <p:embed/>
                  <p:pic>
                    <p:nvPicPr>
                      <p:cNvPr id="20" name="개체 1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73325" y="788238"/>
                        <a:ext cx="9019708" cy="4636910"/>
                      </a:xfrm>
                      <a:prstGeom prst="rect">
                        <a:avLst/>
                      </a:prstGeom>
                      <a:ln>
                        <a:solidFill>
                          <a:srgbClr val="A1A2A4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" name="그림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76617" y="1066801"/>
            <a:ext cx="6243583" cy="4451702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3789432" y="4620077"/>
            <a:ext cx="669016" cy="669016"/>
          </a:xfrm>
          <a:prstGeom prst="rect">
            <a:avLst/>
          </a:prstGeom>
        </p:spPr>
      </p:pic>
      <p:sp>
        <p:nvSpPr>
          <p:cNvPr id="22" name="모서리가 둥근 직사각형 21"/>
          <p:cNvSpPr/>
          <p:nvPr/>
        </p:nvSpPr>
        <p:spPr>
          <a:xfrm>
            <a:off x="3336477" y="1066801"/>
            <a:ext cx="5572981" cy="11894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ts val="500"/>
              </a:spcBef>
              <a:spcAft>
                <a:spcPts val="500"/>
              </a:spcAft>
            </a:pPr>
            <a:r>
              <a:rPr lang="en-US" altLang="ko-KR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&lt;</a:t>
            </a:r>
            <a:r>
              <a:rPr lang="ko-KR" altLang="en-US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보강 </a:t>
            </a:r>
            <a:r>
              <a:rPr lang="ko-KR" altLang="en-US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계획 시 주의 </a:t>
            </a:r>
            <a:r>
              <a:rPr lang="ko-KR" altLang="en-US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사항</a:t>
            </a:r>
            <a:r>
              <a:rPr lang="en-US" altLang="ko-KR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&gt;</a:t>
            </a:r>
          </a:p>
          <a:p>
            <a:pPr algn="ctr" fontAlgn="base">
              <a:spcBef>
                <a:spcPts val="500"/>
              </a:spcBef>
              <a:spcAft>
                <a:spcPts val="500"/>
              </a:spcAft>
            </a:pPr>
            <a:r>
              <a:rPr lang="ko-KR" altLang="en-US" sz="1400" b="1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학습기업과</a:t>
            </a:r>
            <a:r>
              <a:rPr lang="ko-KR" altLang="en-US" sz="14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4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공동훈련센터가 협의하여 보강 계획 수립 필요 </a:t>
            </a:r>
            <a:endParaRPr lang="en-US" altLang="ko-KR" sz="1400" b="1" dirty="0" smtClean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 fontAlgn="base">
              <a:spcBef>
                <a:spcPts val="500"/>
              </a:spcBef>
              <a:spcAft>
                <a:spcPts val="500"/>
              </a:spcAft>
            </a:pPr>
            <a:r>
              <a:rPr lang="en-US" altLang="ko-KR" sz="14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4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계획 시간 이상 훈련을 실시하여 훈련비 </a:t>
            </a:r>
            <a:r>
              <a:rPr lang="ko-KR" altLang="en-US" sz="1400" b="1" dirty="0" err="1">
                <a:latin typeface="HY견고딕" panose="02030600000101010101" pitchFamily="18" charset="-127"/>
                <a:ea typeface="HY견고딕" panose="02030600000101010101" pitchFamily="18" charset="-127"/>
              </a:rPr>
              <a:t>과지급을</a:t>
            </a:r>
            <a:r>
              <a:rPr lang="ko-KR" altLang="en-US" sz="14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 방지하기 위함</a:t>
            </a:r>
            <a:r>
              <a:rPr lang="en-US" altLang="ko-KR" sz="14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ko-KR" altLang="en-US" sz="1400" b="1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23" name="그림 22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042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0488" y="504449"/>
            <a:ext cx="9022545" cy="5765682"/>
          </a:xfrm>
          <a:prstGeom prst="rect">
            <a:avLst/>
          </a:prstGeom>
        </p:spPr>
      </p:pic>
      <p:graphicFrame>
        <p:nvGraphicFramePr>
          <p:cNvPr id="20" name="개체 19"/>
          <p:cNvGraphicFramePr>
            <a:graphicFrameLocks noChangeAspect="1"/>
          </p:cNvGraphicFramePr>
          <p:nvPr>
            <p:extLst/>
          </p:nvPr>
        </p:nvGraphicFramePr>
        <p:xfrm>
          <a:off x="1573325" y="788238"/>
          <a:ext cx="9019708" cy="4636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63" name="Image" r:id="rId4" imgW="16241040" imgH="8202960" progId="Photoshop.Image.13">
                  <p:embed/>
                </p:oleObj>
              </mc:Choice>
              <mc:Fallback>
                <p:oleObj name="Image" r:id="rId4" imgW="16241040" imgH="8202960" progId="Photoshop.Image.13">
                  <p:embed/>
                  <p:pic>
                    <p:nvPicPr>
                      <p:cNvPr id="20" name="개체 1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73325" y="788238"/>
                        <a:ext cx="9019708" cy="46369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" name="그림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76617" y="1066801"/>
            <a:ext cx="6243583" cy="4451702"/>
          </a:xfrm>
          <a:prstGeom prst="rect">
            <a:avLst/>
          </a:prstGeom>
          <a:ln>
            <a:solidFill>
              <a:srgbClr val="D9D9D8"/>
            </a:solidFill>
          </a:ln>
        </p:spPr>
      </p:pic>
      <p:sp>
        <p:nvSpPr>
          <p:cNvPr id="3" name="직사각형 2"/>
          <p:cNvSpPr/>
          <p:nvPr/>
        </p:nvSpPr>
        <p:spPr>
          <a:xfrm>
            <a:off x="4459792" y="4527609"/>
            <a:ext cx="363984" cy="1331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09</a:t>
            </a:r>
            <a:endParaRPr lang="ko-KR" altLang="en-US" sz="7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850381" y="4483221"/>
            <a:ext cx="373485" cy="1953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11</a:t>
            </a:r>
            <a:endParaRPr lang="ko-KR" altLang="en-US" sz="7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8363147" y="4595241"/>
            <a:ext cx="669016" cy="669016"/>
          </a:xfrm>
          <a:prstGeom prst="rect">
            <a:avLst/>
          </a:prstGeom>
        </p:spPr>
      </p:pic>
      <p:pic>
        <p:nvPicPr>
          <p:cNvPr id="21" name="그림 20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82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0488" y="504449"/>
            <a:ext cx="9022545" cy="5765682"/>
          </a:xfrm>
          <a:prstGeom prst="rect">
            <a:avLst/>
          </a:prstGeom>
        </p:spPr>
      </p:pic>
      <p:graphicFrame>
        <p:nvGraphicFramePr>
          <p:cNvPr id="20" name="개체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0606919"/>
              </p:ext>
            </p:extLst>
          </p:nvPr>
        </p:nvGraphicFramePr>
        <p:xfrm>
          <a:off x="1573325" y="788238"/>
          <a:ext cx="9019708" cy="4636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996" name="Image" r:id="rId4" imgW="16241040" imgH="8202960" progId="Photoshop.Image.13">
                  <p:embed/>
                </p:oleObj>
              </mc:Choice>
              <mc:Fallback>
                <p:oleObj name="Image" r:id="rId4" imgW="16241040" imgH="8202960" progId="Photoshop.Image.13">
                  <p:embed/>
                  <p:pic>
                    <p:nvPicPr>
                      <p:cNvPr id="20" name="개체 1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73325" y="788238"/>
                        <a:ext cx="9019708" cy="4636910"/>
                      </a:xfrm>
                      <a:prstGeom prst="rect">
                        <a:avLst/>
                      </a:prstGeom>
                      <a:ln>
                        <a:solidFill>
                          <a:srgbClr val="A1A2A4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" name="그림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76617" y="1066801"/>
            <a:ext cx="6243583" cy="4451702"/>
          </a:xfrm>
          <a:prstGeom prst="rect">
            <a:avLst/>
          </a:prstGeom>
          <a:ln>
            <a:solidFill>
              <a:srgbClr val="A1A2A4"/>
            </a:solidFill>
          </a:ln>
        </p:spPr>
      </p:pic>
      <p:sp>
        <p:nvSpPr>
          <p:cNvPr id="3" name="직사각형 2"/>
          <p:cNvSpPr/>
          <p:nvPr/>
        </p:nvSpPr>
        <p:spPr>
          <a:xfrm>
            <a:off x="4459792" y="4527609"/>
            <a:ext cx="363984" cy="1331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09</a:t>
            </a:r>
            <a:endParaRPr lang="ko-KR" altLang="en-US" sz="7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850381" y="4483221"/>
            <a:ext cx="373485" cy="1953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11</a:t>
            </a:r>
            <a:endParaRPr lang="ko-KR" altLang="en-US" sz="7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graphicFrame>
        <p:nvGraphicFramePr>
          <p:cNvPr id="5" name="개체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8991152"/>
              </p:ext>
            </p:extLst>
          </p:nvPr>
        </p:nvGraphicFramePr>
        <p:xfrm>
          <a:off x="2976617" y="1219958"/>
          <a:ext cx="6243583" cy="43682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997" name="Image" r:id="rId7" imgW="8330040" imgH="5828400" progId="Photoshop.Image.13">
                  <p:embed/>
                </p:oleObj>
              </mc:Choice>
              <mc:Fallback>
                <p:oleObj name="Image" r:id="rId7" imgW="8330040" imgH="582840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976617" y="1219958"/>
                        <a:ext cx="6243583" cy="4368248"/>
                      </a:xfrm>
                      <a:prstGeom prst="rect">
                        <a:avLst/>
                      </a:prstGeom>
                      <a:ln>
                        <a:solidFill>
                          <a:srgbClr val="A1A2A4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그림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3330384" y="4095446"/>
            <a:ext cx="669016" cy="669016"/>
          </a:xfrm>
          <a:prstGeom prst="rect">
            <a:avLst/>
          </a:prstGeom>
        </p:spPr>
      </p:pic>
      <p:pic>
        <p:nvPicPr>
          <p:cNvPr id="22" name="그림 21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3603009" y="3904396"/>
            <a:ext cx="2492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보강 훈련 대상자 선택</a:t>
            </a:r>
            <a:endParaRPr lang="en-US" altLang="ko-K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17899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0488" y="504449"/>
            <a:ext cx="9022545" cy="5765682"/>
          </a:xfrm>
          <a:prstGeom prst="rect">
            <a:avLst/>
          </a:prstGeom>
        </p:spPr>
      </p:pic>
      <p:graphicFrame>
        <p:nvGraphicFramePr>
          <p:cNvPr id="20" name="개체 19"/>
          <p:cNvGraphicFramePr>
            <a:graphicFrameLocks noChangeAspect="1"/>
          </p:cNvGraphicFramePr>
          <p:nvPr>
            <p:extLst/>
          </p:nvPr>
        </p:nvGraphicFramePr>
        <p:xfrm>
          <a:off x="1573325" y="788238"/>
          <a:ext cx="9019708" cy="4636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012" name="Image" r:id="rId4" imgW="16241040" imgH="8202960" progId="Photoshop.Image.13">
                  <p:embed/>
                </p:oleObj>
              </mc:Choice>
              <mc:Fallback>
                <p:oleObj name="Image" r:id="rId4" imgW="16241040" imgH="8202960" progId="Photoshop.Image.13">
                  <p:embed/>
                  <p:pic>
                    <p:nvPicPr>
                      <p:cNvPr id="20" name="개체 1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73325" y="788238"/>
                        <a:ext cx="9019708" cy="46369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" name="그림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76617" y="1066801"/>
            <a:ext cx="6243583" cy="4451702"/>
          </a:xfrm>
          <a:prstGeom prst="rect">
            <a:avLst/>
          </a:prstGeom>
          <a:ln>
            <a:solidFill>
              <a:srgbClr val="A1A2A4"/>
            </a:solidFill>
          </a:ln>
        </p:spPr>
      </p:pic>
      <p:sp>
        <p:nvSpPr>
          <p:cNvPr id="3" name="직사각형 2"/>
          <p:cNvSpPr/>
          <p:nvPr/>
        </p:nvSpPr>
        <p:spPr>
          <a:xfrm>
            <a:off x="4459792" y="4527609"/>
            <a:ext cx="363984" cy="1331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09</a:t>
            </a:r>
            <a:endParaRPr lang="ko-KR" altLang="en-US" sz="7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850381" y="4483221"/>
            <a:ext cx="373485" cy="1953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11</a:t>
            </a:r>
            <a:endParaRPr lang="ko-KR" altLang="en-US" sz="7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graphicFrame>
        <p:nvGraphicFramePr>
          <p:cNvPr id="5" name="개체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4932730"/>
              </p:ext>
            </p:extLst>
          </p:nvPr>
        </p:nvGraphicFramePr>
        <p:xfrm>
          <a:off x="2976617" y="1219958"/>
          <a:ext cx="6243583" cy="43682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013" name="Image" r:id="rId7" imgW="8330040" imgH="5828400" progId="Photoshop.Image.13">
                  <p:embed/>
                </p:oleObj>
              </mc:Choice>
              <mc:Fallback>
                <p:oleObj name="Image" r:id="rId7" imgW="8330040" imgH="5828400" progId="Photoshop.Image.13">
                  <p:embed/>
                  <p:pic>
                    <p:nvPicPr>
                      <p:cNvPr id="5" name="개체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976617" y="1219958"/>
                        <a:ext cx="6243583" cy="4368248"/>
                      </a:xfrm>
                      <a:prstGeom prst="rect">
                        <a:avLst/>
                      </a:prstGeom>
                      <a:ln>
                        <a:solidFill>
                          <a:srgbClr val="A1A2A4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그림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8600034" y="2544483"/>
            <a:ext cx="669016" cy="669016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55851" y="4009100"/>
            <a:ext cx="171450" cy="171450"/>
          </a:xfrm>
          <a:prstGeom prst="rect">
            <a:avLst/>
          </a:prstGeom>
        </p:spPr>
      </p:pic>
      <p:pic>
        <p:nvPicPr>
          <p:cNvPr id="21" name="그림 20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81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0488" y="504449"/>
            <a:ext cx="9022545" cy="5765682"/>
          </a:xfrm>
          <a:prstGeom prst="rect">
            <a:avLst/>
          </a:prstGeom>
        </p:spPr>
      </p:pic>
      <p:graphicFrame>
        <p:nvGraphicFramePr>
          <p:cNvPr id="20" name="개체 19"/>
          <p:cNvGraphicFramePr>
            <a:graphicFrameLocks noChangeAspect="1"/>
          </p:cNvGraphicFramePr>
          <p:nvPr>
            <p:extLst/>
          </p:nvPr>
        </p:nvGraphicFramePr>
        <p:xfrm>
          <a:off x="1573325" y="788238"/>
          <a:ext cx="9019708" cy="4636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835" name="Image" r:id="rId4" imgW="16241040" imgH="8202960" progId="Photoshop.Image.13">
                  <p:embed/>
                </p:oleObj>
              </mc:Choice>
              <mc:Fallback>
                <p:oleObj name="Image" r:id="rId4" imgW="16241040" imgH="8202960" progId="Photoshop.Image.13">
                  <p:embed/>
                  <p:pic>
                    <p:nvPicPr>
                      <p:cNvPr id="20" name="개체 1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73325" y="788238"/>
                        <a:ext cx="9019708" cy="46369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직사각형 2"/>
          <p:cNvSpPr/>
          <p:nvPr/>
        </p:nvSpPr>
        <p:spPr>
          <a:xfrm>
            <a:off x="4459792" y="4527609"/>
            <a:ext cx="363984" cy="1331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09</a:t>
            </a:r>
            <a:endParaRPr lang="ko-KR" altLang="en-US" sz="7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850381" y="4483221"/>
            <a:ext cx="373485" cy="1953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11</a:t>
            </a:r>
            <a:endParaRPr lang="ko-KR" altLang="en-US" sz="7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8600034" y="2544483"/>
            <a:ext cx="669016" cy="669016"/>
          </a:xfrm>
          <a:prstGeom prst="rect">
            <a:avLst/>
          </a:prstGeom>
        </p:spPr>
      </p:pic>
      <p:pic>
        <p:nvPicPr>
          <p:cNvPr id="21" name="그림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95612" y="1023937"/>
            <a:ext cx="6200775" cy="4810125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22" name="그림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22685" y="4133388"/>
            <a:ext cx="171450" cy="171450"/>
          </a:xfrm>
          <a:prstGeom prst="rect">
            <a:avLst/>
          </a:prstGeom>
        </p:spPr>
      </p:pic>
      <p:pic>
        <p:nvPicPr>
          <p:cNvPr id="23" name="그림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5515872" y="5415878"/>
            <a:ext cx="669016" cy="669016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06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그룹 28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31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32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33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34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35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36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37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38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grpSp>
        <p:nvGrpSpPr>
          <p:cNvPr id="4" name="그룹 3"/>
          <p:cNvGrpSpPr/>
          <p:nvPr/>
        </p:nvGrpSpPr>
        <p:grpSpPr>
          <a:xfrm>
            <a:off x="1588580" y="307368"/>
            <a:ext cx="9029127" cy="5973328"/>
            <a:chOff x="1750850" y="244445"/>
            <a:chExt cx="8810123" cy="5859856"/>
          </a:xfrm>
        </p:grpSpPr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solidFill>
                <a:srgbClr val="B4B4B5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5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7" t="-106" r="1824" b="11033"/>
          <a:stretch/>
        </p:blipFill>
        <p:spPr>
          <a:xfrm>
            <a:off x="1563906" y="497941"/>
            <a:ext cx="9053801" cy="5788559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sp>
        <p:nvSpPr>
          <p:cNvPr id="17" name="직사각형 16"/>
          <p:cNvSpPr/>
          <p:nvPr/>
        </p:nvSpPr>
        <p:spPr>
          <a:xfrm>
            <a:off x="1561205" y="513105"/>
            <a:ext cx="9056502" cy="5765817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3450130" y="2099360"/>
            <a:ext cx="417714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5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보강 학습일지</a:t>
            </a:r>
            <a:endParaRPr lang="en-US" altLang="ko-KR" sz="5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ko-KR" altLang="en-US" sz="5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등록</a:t>
            </a:r>
            <a:endParaRPr lang="id-ID" altLang="ko-KR" sz="5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65765419"/>
      </p:ext>
    </p:extLst>
  </p:cSld>
  <p:clrMapOvr>
    <a:masterClrMapping/>
  </p:clrMapOvr>
</p:sld>
</file>

<file path=ppt/slides/slide2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직사각형 52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1383209" y="1110439"/>
            <a:ext cx="9889193" cy="369331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세부탭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4" name="직사각형 5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149775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MY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서비스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대리인 로그인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785643" y="1110439"/>
            <a:ext cx="588646" cy="369331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순서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149774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188506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일학습병행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188505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2272368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학습관리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2272367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2659675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학습월차관리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2659674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304698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OJT 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관리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304697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5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342900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학습일지 등록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3428357"/>
            <a:ext cx="588646" cy="369493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6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4" name="직사각형 4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3817842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HRD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담당자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기업현장교사 선택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5" name="직사각형 44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3817361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7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2" name="직사각형 51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4210353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교과목 및 </a:t>
            </a:r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능력단위별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훈련일지 추가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5" name="직사각형 54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4209872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6" name="직사각형 55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459514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보강 교과목 및 </a:t>
            </a:r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능력단위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선택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7" name="직사각형 56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459465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9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8" name="직사각형 57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4984493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보강 </a:t>
            </a:r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훈련결과</a:t>
            </a:r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등록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수정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9" name="직사각형 5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4984493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10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62" name="직사각형 61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5366352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보강 </a:t>
            </a:r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훈련결과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훈련시간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성취도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63" name="직사각형 62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5365871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11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701485AD-4265-4012-BB84-E2DC0841A0A6}"/>
              </a:ext>
            </a:extLst>
          </p:cNvPr>
          <p:cNvSpPr/>
          <p:nvPr/>
        </p:nvSpPr>
        <p:spPr>
          <a:xfrm>
            <a:off x="-1" y="331235"/>
            <a:ext cx="5382884" cy="38173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보강 학습일지 등록 흐름도</a:t>
            </a:r>
            <a:endParaRPr lang="ko-KR" altLang="en-US" sz="2000" dirty="0">
              <a:latin typeface="HY견고딕" panose="02030600000101010101" pitchFamily="18" charset="-127"/>
              <a:ea typeface="HY견고딕" panose="02030600000101010101" pitchFamily="18" charset="-127"/>
              <a:cs typeface="함초롬바탕" panose="02030604000101010101" pitchFamily="18" charset="-127"/>
            </a:endParaRPr>
          </a:p>
        </p:txBody>
      </p:sp>
      <p:sp>
        <p:nvSpPr>
          <p:cNvPr id="78" name="직사각형 77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5758122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기업현장교사 및 </a:t>
            </a:r>
            <a:r>
              <a:rPr lang="ko-KR" altLang="en-US" sz="1200" dirty="0" err="1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훈련강사</a:t>
            </a:r>
            <a:r>
              <a:rPr lang="ko-KR" altLang="en-US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의견 등록</a:t>
            </a:r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수정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9" name="직사각형 7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5758123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12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80" name="직사각형 79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6139982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학습의견</a:t>
            </a:r>
            <a:r>
              <a:rPr lang="ko-KR" altLang="en-US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작성 및 신청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81" name="직사각형 80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6139501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13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31" name="그림 30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87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2" name="그림 21"/>
          <p:cNvPicPr>
            <a:picLocks noChangeAspect="1"/>
          </p:cNvPicPr>
          <p:nvPr/>
        </p:nvPicPr>
        <p:blipFill rotWithShape="1">
          <a:blip r:embed="rId2"/>
          <a:srcRect l="13166" t="12401" r="23479" b="12401"/>
          <a:stretch/>
        </p:blipFill>
        <p:spPr>
          <a:xfrm>
            <a:off x="1563906" y="509944"/>
            <a:ext cx="9029127" cy="5760187"/>
          </a:xfrm>
          <a:prstGeom prst="rect">
            <a:avLst/>
          </a:prstGeom>
        </p:spPr>
      </p:pic>
      <p:sp>
        <p:nvSpPr>
          <p:cNvPr id="23" name="직사각형 22"/>
          <p:cNvSpPr/>
          <p:nvPr/>
        </p:nvSpPr>
        <p:spPr>
          <a:xfrm>
            <a:off x="7830186" y="574694"/>
            <a:ext cx="396240" cy="1600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6" name="그림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7928093" y="667269"/>
            <a:ext cx="669016" cy="669016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371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graphicFrame>
        <p:nvGraphicFramePr>
          <p:cNvPr id="2" name="개체 1"/>
          <p:cNvGraphicFramePr>
            <a:graphicFrameLocks noChangeAspect="1"/>
          </p:cNvGraphicFramePr>
          <p:nvPr/>
        </p:nvGraphicFramePr>
        <p:xfrm>
          <a:off x="1563906" y="504450"/>
          <a:ext cx="9029127" cy="57656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401" name="Image" r:id="rId4" imgW="12063240" imgH="7682400" progId="Photoshop.Image.13">
                  <p:embed/>
                </p:oleObj>
              </mc:Choice>
              <mc:Fallback>
                <p:oleObj name="Image" r:id="rId4" imgW="12063240" imgH="7682400" progId="Photoshop.Image.13">
                  <p:embed/>
                  <p:pic>
                    <p:nvPicPr>
                      <p:cNvPr id="2" name="개체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63906" y="504450"/>
                        <a:ext cx="9029127" cy="57656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직사각형 21"/>
          <p:cNvSpPr/>
          <p:nvPr/>
        </p:nvSpPr>
        <p:spPr>
          <a:xfrm>
            <a:off x="7688993" y="529388"/>
            <a:ext cx="475386" cy="18778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7801013" y="641407"/>
            <a:ext cx="669016" cy="66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652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1895514" y="3232207"/>
            <a:ext cx="669016" cy="66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609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l="1092" r="4587" b="9847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1877791" y="2499142"/>
            <a:ext cx="669016" cy="669016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93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l="1092" r="4587" b="9847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1906366" y="4623217"/>
            <a:ext cx="669016" cy="669016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606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l="1092" r="4587" b="9847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9875452" y="3165892"/>
            <a:ext cx="669016" cy="669016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442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l="1092" r="4587" b="9847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6924" y="914400"/>
            <a:ext cx="6871975" cy="4693488"/>
          </a:xfrm>
          <a:prstGeom prst="rect">
            <a:avLst/>
          </a:prstGeom>
          <a:ln>
            <a:solidFill>
              <a:srgbClr val="D9D9D8"/>
            </a:solidFill>
          </a:ln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717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l="1092" r="4587" b="9847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6923" y="914400"/>
            <a:ext cx="6871975" cy="4693488"/>
          </a:xfrm>
          <a:prstGeom prst="rect">
            <a:avLst/>
          </a:prstGeom>
          <a:ln>
            <a:solidFill>
              <a:srgbClr val="D9D9D8"/>
            </a:solidFill>
          </a:ln>
        </p:spPr>
      </p:pic>
      <p:pic>
        <p:nvPicPr>
          <p:cNvPr id="18" name="그림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5087196" y="2229108"/>
            <a:ext cx="669016" cy="669016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902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l="1092" r="4587" b="9847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pic>
        <p:nvPicPr>
          <p:cNvPr id="20" name="그림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6923" y="914400"/>
            <a:ext cx="6871975" cy="4693488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21" name="그림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5894852" y="5157974"/>
            <a:ext cx="669016" cy="669016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918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0488" y="504449"/>
            <a:ext cx="9022545" cy="5765682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3"/>
          <a:srcRect l="642" t="1961" r="1536" b="1961"/>
          <a:stretch/>
        </p:blipFill>
        <p:spPr>
          <a:xfrm>
            <a:off x="2667158" y="774393"/>
            <a:ext cx="7505542" cy="5144527"/>
          </a:xfrm>
          <a:prstGeom prst="rect">
            <a:avLst/>
          </a:prstGeom>
          <a:ln>
            <a:solidFill>
              <a:srgbClr val="B4B4B5"/>
            </a:solidFill>
          </a:ln>
        </p:spPr>
      </p:pic>
      <p:pic>
        <p:nvPicPr>
          <p:cNvPr id="23" name="그림 2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92" t="17803" r="25886" b="22290"/>
          <a:stretch/>
        </p:blipFill>
        <p:spPr>
          <a:xfrm>
            <a:off x="3241964" y="1221971"/>
            <a:ext cx="5793971" cy="4106488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4943662" y="3244659"/>
            <a:ext cx="669016" cy="669016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596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0488" y="504449"/>
            <a:ext cx="9022545" cy="5765682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4"/>
          <a:srcRect l="642" t="1961" r="1536" b="1961"/>
          <a:stretch/>
        </p:blipFill>
        <p:spPr>
          <a:xfrm>
            <a:off x="2667158" y="774393"/>
            <a:ext cx="7505542" cy="5144527"/>
          </a:xfrm>
          <a:prstGeom prst="rect">
            <a:avLst/>
          </a:prstGeom>
          <a:ln>
            <a:solidFill>
              <a:srgbClr val="B4B4B5"/>
            </a:solidFill>
          </a:ln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graphicFrame>
        <p:nvGraphicFramePr>
          <p:cNvPr id="23" name="개체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6550982"/>
              </p:ext>
            </p:extLst>
          </p:nvPr>
        </p:nvGraphicFramePr>
        <p:xfrm>
          <a:off x="2882350" y="1001414"/>
          <a:ext cx="6939605" cy="49175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491" name="Image" r:id="rId6" imgW="7758720" imgH="5498280" progId="Photoshop.Image.13">
                  <p:embed/>
                </p:oleObj>
              </mc:Choice>
              <mc:Fallback>
                <p:oleObj name="Image" r:id="rId6" imgW="7758720" imgH="5498280" progId="Photoshop.Image.13">
                  <p:embed/>
                  <p:pic>
                    <p:nvPicPr>
                      <p:cNvPr id="20" name="개체 1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882350" y="1001414"/>
                        <a:ext cx="6939605" cy="4917506"/>
                      </a:xfrm>
                      <a:prstGeom prst="rect">
                        <a:avLst/>
                      </a:prstGeom>
                      <a:ln>
                        <a:solidFill>
                          <a:srgbClr val="A1A2A4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직사각형 23"/>
          <p:cNvSpPr/>
          <p:nvPr/>
        </p:nvSpPr>
        <p:spPr>
          <a:xfrm>
            <a:off x="4496878" y="3265213"/>
            <a:ext cx="590550" cy="127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홍길동</a:t>
            </a:r>
            <a:endParaRPr lang="ko-KR" altLang="en-US" sz="10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4293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0488" y="504449"/>
            <a:ext cx="9022545" cy="5765682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3"/>
          <a:srcRect l="642" t="1961" r="1536" b="1961"/>
          <a:stretch/>
        </p:blipFill>
        <p:spPr>
          <a:xfrm>
            <a:off x="2667158" y="774393"/>
            <a:ext cx="7505542" cy="5144527"/>
          </a:xfrm>
          <a:prstGeom prst="rect">
            <a:avLst/>
          </a:prstGeom>
          <a:ln>
            <a:solidFill>
              <a:srgbClr val="B4B4B5"/>
            </a:solidFill>
          </a:ln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5883" y="955168"/>
            <a:ext cx="6811753" cy="4864244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20" name="그림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5496714" y="2637397"/>
            <a:ext cx="669016" cy="669016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443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0488" y="504449"/>
            <a:ext cx="9022545" cy="5765682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4"/>
          <a:srcRect l="642" t="1961" r="1536" b="1961"/>
          <a:stretch/>
        </p:blipFill>
        <p:spPr>
          <a:xfrm>
            <a:off x="2667158" y="774393"/>
            <a:ext cx="7505542" cy="5144527"/>
          </a:xfrm>
          <a:prstGeom prst="rect">
            <a:avLst/>
          </a:prstGeom>
          <a:ln>
            <a:solidFill>
              <a:srgbClr val="B4B4B5"/>
            </a:solidFill>
          </a:ln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75883" y="955168"/>
            <a:ext cx="6811753" cy="4864244"/>
          </a:xfrm>
          <a:prstGeom prst="rect">
            <a:avLst/>
          </a:prstGeom>
          <a:ln>
            <a:solidFill>
              <a:srgbClr val="D9D9D8"/>
            </a:solidFill>
          </a:ln>
        </p:spPr>
      </p:pic>
      <p:grpSp>
        <p:nvGrpSpPr>
          <p:cNvPr id="4" name="그룹 3"/>
          <p:cNvGrpSpPr/>
          <p:nvPr/>
        </p:nvGrpSpPr>
        <p:grpSpPr>
          <a:xfrm>
            <a:off x="2755766" y="824386"/>
            <a:ext cx="6624867" cy="4994955"/>
            <a:chOff x="1763713" y="-24469"/>
            <a:chExt cx="7500937" cy="5418137"/>
          </a:xfrm>
        </p:grpSpPr>
        <p:graphicFrame>
          <p:nvGraphicFramePr>
            <p:cNvPr id="21" name="개체 2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85027967"/>
                </p:ext>
              </p:extLst>
            </p:nvPr>
          </p:nvGraphicFramePr>
          <p:xfrm>
            <a:off x="1763713" y="-24469"/>
            <a:ext cx="7500937" cy="54181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8861" name="Image" r:id="rId6" imgW="14666400" imgH="10590120" progId="Photoshop.Image.13">
                    <p:embed/>
                  </p:oleObj>
                </mc:Choice>
                <mc:Fallback>
                  <p:oleObj name="Image" r:id="rId6" imgW="14666400" imgH="10590120" progId="Photoshop.Image.13">
                    <p:embed/>
                    <p:pic>
                      <p:nvPicPr>
                        <p:cNvPr id="4" name="개체 3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1763713" y="-24469"/>
                          <a:ext cx="7500937" cy="5418137"/>
                        </a:xfrm>
                        <a:prstGeom prst="rect">
                          <a:avLst/>
                        </a:prstGeom>
                        <a:ln>
                          <a:solidFill>
                            <a:srgbClr val="D9D9D8"/>
                          </a:solidFill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3" name="직사각형 22"/>
            <p:cNvSpPr/>
            <p:nvPr/>
          </p:nvSpPr>
          <p:spPr>
            <a:xfrm>
              <a:off x="2171700" y="2124075"/>
              <a:ext cx="142875" cy="13335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2171700" y="2571750"/>
              <a:ext cx="142875" cy="13335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5" name="직사각형 24"/>
            <p:cNvSpPr/>
            <p:nvPr/>
          </p:nvSpPr>
          <p:spPr>
            <a:xfrm>
              <a:off x="2171699" y="3013868"/>
              <a:ext cx="142875" cy="13335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2176460" y="3455986"/>
              <a:ext cx="142875" cy="13335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2171698" y="1618456"/>
              <a:ext cx="142875" cy="13335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267075" y="1538565"/>
              <a:ext cx="56938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00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교과목</a:t>
              </a:r>
              <a:endParaRPr lang="ko-KR" altLang="en-US" sz="100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365616" y="1538565"/>
              <a:ext cx="82586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00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능력단위명</a:t>
              </a:r>
              <a:endParaRPr lang="ko-KR" altLang="en-US" sz="1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7676436" y="1538565"/>
              <a:ext cx="73930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NCS</a:t>
              </a:r>
              <a:r>
                <a:rPr lang="ko-KR" altLang="en-US" sz="1000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적용</a:t>
              </a:r>
              <a:endParaRPr lang="ko-KR" altLang="en-US" sz="1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226199" y="2059945"/>
              <a:ext cx="65274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OOOO</a:t>
              </a:r>
              <a:endParaRPr lang="ko-KR" altLang="en-US" sz="11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226199" y="2507620"/>
              <a:ext cx="65274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OOOO</a:t>
              </a:r>
              <a:endParaRPr lang="ko-KR" altLang="en-US" sz="11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226198" y="2949738"/>
              <a:ext cx="65274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OOOO</a:t>
              </a:r>
              <a:endParaRPr lang="ko-KR" altLang="en-US" sz="11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3226197" y="3391856"/>
              <a:ext cx="65274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OOOO</a:t>
              </a:r>
              <a:endParaRPr lang="ko-KR" altLang="en-US" sz="11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5285466" y="2059945"/>
              <a:ext cx="90601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OOOO_L3</a:t>
              </a:r>
              <a:endParaRPr lang="ko-KR" altLang="en-US" sz="11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285466" y="2507620"/>
              <a:ext cx="90601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OOOO_L3</a:t>
              </a:r>
              <a:endParaRPr lang="ko-KR" altLang="en-US" sz="11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5285466" y="2947039"/>
              <a:ext cx="90601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OOOO_L3</a:t>
              </a:r>
              <a:endParaRPr lang="ko-KR" altLang="en-US" sz="11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303212" y="3393561"/>
              <a:ext cx="90601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OOOO_L3</a:t>
              </a:r>
              <a:endParaRPr lang="ko-KR" altLang="en-US" sz="11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7801288" y="2056254"/>
              <a:ext cx="46679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100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적용</a:t>
              </a:r>
              <a:endParaRPr lang="ko-KR" altLang="en-US" sz="11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7725345" y="2507620"/>
              <a:ext cx="6078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100" dirty="0" err="1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미적용</a:t>
              </a:r>
              <a:endParaRPr lang="ko-KR" altLang="en-US" sz="11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7725344" y="2949738"/>
              <a:ext cx="6078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100" dirty="0" err="1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미적용</a:t>
              </a:r>
              <a:endParaRPr lang="ko-KR" altLang="en-US" sz="11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7801287" y="3391856"/>
              <a:ext cx="46679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10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적용</a:t>
              </a:r>
              <a:endParaRPr lang="ko-KR" altLang="en-US" sz="11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44" name="모서리가 둥근 직사각형 43"/>
          <p:cNvSpPr/>
          <p:nvPr/>
        </p:nvSpPr>
        <p:spPr>
          <a:xfrm>
            <a:off x="3645445" y="3223710"/>
            <a:ext cx="4375666" cy="710590"/>
          </a:xfrm>
          <a:prstGeom prst="roundRect">
            <a:avLst/>
          </a:prstGeom>
          <a:solidFill>
            <a:schemeClr val="tx1">
              <a:alpha val="9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fontAlgn="base">
              <a:spcBef>
                <a:spcPts val="500"/>
              </a:spcBef>
              <a:spcAft>
                <a:spcPts val="500"/>
              </a:spcAft>
            </a:pPr>
            <a:r>
              <a:rPr lang="ko-KR" altLang="en-US" sz="12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학습근로자의 개인사정으로</a:t>
            </a:r>
            <a:r>
              <a:rPr lang="en-US" altLang="ko-KR" sz="12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2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정규 훈련을 실시하지 못하여 </a:t>
            </a:r>
            <a:endParaRPr lang="en-US" altLang="ko-KR" sz="1200" b="1" dirty="0" smtClean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just" fontAlgn="base">
              <a:spcBef>
                <a:spcPts val="500"/>
              </a:spcBef>
              <a:spcAft>
                <a:spcPts val="500"/>
              </a:spcAft>
            </a:pPr>
            <a:r>
              <a:rPr lang="ko-KR" altLang="en-US" sz="12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보강 계획을 수립하고</a:t>
            </a:r>
            <a:r>
              <a:rPr lang="en-US" altLang="ko-KR" sz="12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</a:t>
            </a:r>
            <a:r>
              <a:rPr lang="ko-KR" altLang="en-US" sz="12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훈련을 실시한 교과목</a:t>
            </a:r>
            <a:r>
              <a:rPr lang="en-US" altLang="ko-KR" sz="12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</a:t>
            </a:r>
            <a:r>
              <a:rPr lang="ko-KR" altLang="en-US" sz="1200" b="1" dirty="0" err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능력단위</a:t>
            </a:r>
            <a:r>
              <a:rPr lang="ko-KR" altLang="en-US" sz="12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선택</a:t>
            </a:r>
            <a:endParaRPr lang="en-US" altLang="ko-KR" sz="1200" b="1" dirty="0" smtClean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43" name="그림 4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3067096" y="2883320"/>
            <a:ext cx="669016" cy="669016"/>
          </a:xfrm>
          <a:prstGeom prst="rect">
            <a:avLst/>
          </a:prstGeom>
        </p:spPr>
      </p:pic>
      <p:pic>
        <p:nvPicPr>
          <p:cNvPr id="45" name="그림 4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435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652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9860548" y="4289481"/>
            <a:ext cx="669016" cy="66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08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0488" y="504449"/>
            <a:ext cx="9022545" cy="5765682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4"/>
          <a:srcRect l="642" t="1961" r="1536" b="1961"/>
          <a:stretch/>
        </p:blipFill>
        <p:spPr>
          <a:xfrm>
            <a:off x="2667158" y="774393"/>
            <a:ext cx="7505542" cy="5144527"/>
          </a:xfrm>
          <a:prstGeom prst="rect">
            <a:avLst/>
          </a:prstGeom>
          <a:ln>
            <a:solidFill>
              <a:srgbClr val="B4B4B5"/>
            </a:solidFill>
          </a:ln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75883" y="955168"/>
            <a:ext cx="6811753" cy="4864244"/>
          </a:xfrm>
          <a:prstGeom prst="rect">
            <a:avLst/>
          </a:prstGeom>
          <a:ln>
            <a:solidFill>
              <a:srgbClr val="D9D9D8"/>
            </a:solidFill>
          </a:ln>
        </p:spPr>
      </p:pic>
      <p:grpSp>
        <p:nvGrpSpPr>
          <p:cNvPr id="4" name="그룹 3"/>
          <p:cNvGrpSpPr/>
          <p:nvPr/>
        </p:nvGrpSpPr>
        <p:grpSpPr>
          <a:xfrm>
            <a:off x="2755766" y="824386"/>
            <a:ext cx="6624867" cy="4994955"/>
            <a:chOff x="1763713" y="-24469"/>
            <a:chExt cx="7500937" cy="5418137"/>
          </a:xfrm>
        </p:grpSpPr>
        <p:graphicFrame>
          <p:nvGraphicFramePr>
            <p:cNvPr id="21" name="개체 20"/>
            <p:cNvGraphicFramePr>
              <a:graphicFrameLocks noChangeAspect="1"/>
            </p:cNvGraphicFramePr>
            <p:nvPr>
              <p:extLst/>
            </p:nvPr>
          </p:nvGraphicFramePr>
          <p:xfrm>
            <a:off x="1763713" y="-24469"/>
            <a:ext cx="7500937" cy="54181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9882" name="Image" r:id="rId6" imgW="14666400" imgH="10590120" progId="Photoshop.Image.13">
                    <p:embed/>
                  </p:oleObj>
                </mc:Choice>
                <mc:Fallback>
                  <p:oleObj name="Image" r:id="rId6" imgW="14666400" imgH="10590120" progId="Photoshop.Image.13">
                    <p:embed/>
                    <p:pic>
                      <p:nvPicPr>
                        <p:cNvPr id="21" name="개체 20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1763713" y="-24469"/>
                          <a:ext cx="7500937" cy="5418137"/>
                        </a:xfrm>
                        <a:prstGeom prst="rect">
                          <a:avLst/>
                        </a:prstGeom>
                        <a:ln>
                          <a:solidFill>
                            <a:srgbClr val="D9D9D8"/>
                          </a:solidFill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3" name="직사각형 22"/>
            <p:cNvSpPr/>
            <p:nvPr/>
          </p:nvSpPr>
          <p:spPr>
            <a:xfrm>
              <a:off x="2171700" y="2124075"/>
              <a:ext cx="142875" cy="13335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2171700" y="2571750"/>
              <a:ext cx="142875" cy="13335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5" name="직사각형 24"/>
            <p:cNvSpPr/>
            <p:nvPr/>
          </p:nvSpPr>
          <p:spPr>
            <a:xfrm>
              <a:off x="2171699" y="3013868"/>
              <a:ext cx="142875" cy="13335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2176460" y="3455986"/>
              <a:ext cx="142875" cy="13335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2171698" y="1618456"/>
              <a:ext cx="142875" cy="13335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267075" y="1538565"/>
              <a:ext cx="56938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00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교과목</a:t>
              </a:r>
              <a:endParaRPr lang="ko-KR" altLang="en-US" sz="100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365616" y="1538565"/>
              <a:ext cx="82586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00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능력단위명</a:t>
              </a:r>
              <a:endParaRPr lang="ko-KR" altLang="en-US" sz="1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7676436" y="1538565"/>
              <a:ext cx="73930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NCS</a:t>
              </a:r>
              <a:r>
                <a:rPr lang="ko-KR" altLang="en-US" sz="1000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적용</a:t>
              </a:r>
              <a:endParaRPr lang="ko-KR" altLang="en-US" sz="1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226199" y="2059945"/>
              <a:ext cx="65274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OOOO</a:t>
              </a:r>
              <a:endParaRPr lang="ko-KR" altLang="en-US" sz="11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226199" y="2507620"/>
              <a:ext cx="65274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OOOO</a:t>
              </a:r>
              <a:endParaRPr lang="ko-KR" altLang="en-US" sz="11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226198" y="2949738"/>
              <a:ext cx="65274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OOOO</a:t>
              </a:r>
              <a:endParaRPr lang="ko-KR" altLang="en-US" sz="11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3226197" y="3391856"/>
              <a:ext cx="65274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OOOO</a:t>
              </a:r>
              <a:endParaRPr lang="ko-KR" altLang="en-US" sz="11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5285466" y="2059945"/>
              <a:ext cx="90601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OOOO_L3</a:t>
              </a:r>
              <a:endParaRPr lang="ko-KR" altLang="en-US" sz="11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285466" y="2507620"/>
              <a:ext cx="90601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OOOO_L3</a:t>
              </a:r>
              <a:endParaRPr lang="ko-KR" altLang="en-US" sz="11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5285466" y="2947039"/>
              <a:ext cx="90601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OOOO_L3</a:t>
              </a:r>
              <a:endParaRPr lang="ko-KR" altLang="en-US" sz="11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303212" y="3393561"/>
              <a:ext cx="90601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OOOO_L3</a:t>
              </a:r>
              <a:endParaRPr lang="ko-KR" altLang="en-US" sz="11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7801288" y="2056254"/>
              <a:ext cx="46679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100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적용</a:t>
              </a:r>
              <a:endParaRPr lang="ko-KR" altLang="en-US" sz="11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7725345" y="2507620"/>
              <a:ext cx="6078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100" dirty="0" err="1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미적용</a:t>
              </a:r>
              <a:endParaRPr lang="ko-KR" altLang="en-US" sz="11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7725344" y="2949738"/>
              <a:ext cx="6078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100" dirty="0" err="1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미적용</a:t>
              </a:r>
              <a:endParaRPr lang="ko-KR" altLang="en-US" sz="11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7801287" y="3391856"/>
              <a:ext cx="46679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10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적용</a:t>
              </a:r>
              <a:endParaRPr lang="ko-KR" altLang="en-US" sz="11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pic>
        <p:nvPicPr>
          <p:cNvPr id="43" name="그림 4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5410802" y="5502137"/>
            <a:ext cx="669016" cy="669016"/>
          </a:xfrm>
          <a:prstGeom prst="rect">
            <a:avLst/>
          </a:prstGeom>
        </p:spPr>
      </p:pic>
      <p:sp>
        <p:nvSpPr>
          <p:cNvPr id="44" name="직사각형 43"/>
          <p:cNvSpPr/>
          <p:nvPr/>
        </p:nvSpPr>
        <p:spPr>
          <a:xfrm>
            <a:off x="3122235" y="2805119"/>
            <a:ext cx="122935" cy="12293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5" name="그림 4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360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0488" y="504449"/>
            <a:ext cx="9022545" cy="5765682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3"/>
          <a:srcRect l="642" t="1961" r="1536" b="1961"/>
          <a:stretch/>
        </p:blipFill>
        <p:spPr>
          <a:xfrm>
            <a:off x="2667158" y="774393"/>
            <a:ext cx="7505542" cy="5144527"/>
          </a:xfrm>
          <a:prstGeom prst="rect">
            <a:avLst/>
          </a:prstGeom>
          <a:ln>
            <a:solidFill>
              <a:srgbClr val="B4B4B5"/>
            </a:solidFill>
          </a:ln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0191" y="1072343"/>
            <a:ext cx="6591618" cy="4713314"/>
          </a:xfrm>
          <a:prstGeom prst="rect">
            <a:avLst/>
          </a:prstGeom>
          <a:ln>
            <a:solidFill>
              <a:srgbClr val="A1A2A4"/>
            </a:solidFill>
          </a:ln>
        </p:spPr>
      </p:pic>
      <p:sp>
        <p:nvSpPr>
          <p:cNvPr id="21" name="모서리가 둥근 직사각형 20"/>
          <p:cNvSpPr/>
          <p:nvPr/>
        </p:nvSpPr>
        <p:spPr>
          <a:xfrm>
            <a:off x="6534071" y="5734598"/>
            <a:ext cx="3310687" cy="447329"/>
          </a:xfrm>
          <a:prstGeom prst="roundRect">
            <a:avLst/>
          </a:prstGeom>
          <a:solidFill>
            <a:schemeClr val="tx1">
              <a:alpha val="9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fontAlgn="base">
              <a:spcBef>
                <a:spcPts val="500"/>
              </a:spcBef>
              <a:spcAft>
                <a:spcPts val="500"/>
              </a:spcAft>
            </a:pPr>
            <a:r>
              <a:rPr lang="ko-KR" altLang="en-US" sz="12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실시한 보강 훈련시간 기준으로 훈련시간 입력</a:t>
            </a:r>
            <a:endParaRPr lang="en-US" altLang="ko-KR" sz="1200" b="1" dirty="0" smtClean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sp>
        <p:nvSpPr>
          <p:cNvPr id="17" name="직사각형 16"/>
          <p:cNvSpPr/>
          <p:nvPr/>
        </p:nvSpPr>
        <p:spPr>
          <a:xfrm>
            <a:off x="5963256" y="5087409"/>
            <a:ext cx="112625" cy="1409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7612427" y="5087409"/>
            <a:ext cx="112625" cy="1409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0" name="그림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7642448" y="5136125"/>
            <a:ext cx="669016" cy="66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85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0488" y="504449"/>
            <a:ext cx="9022545" cy="5765682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3"/>
          <a:srcRect l="642" t="1961" r="1536" b="1961"/>
          <a:stretch/>
        </p:blipFill>
        <p:spPr>
          <a:xfrm>
            <a:off x="2667158" y="774393"/>
            <a:ext cx="7505542" cy="5144527"/>
          </a:xfrm>
          <a:prstGeom prst="rect">
            <a:avLst/>
          </a:prstGeom>
          <a:ln>
            <a:solidFill>
              <a:srgbClr val="B4B4B5"/>
            </a:solidFill>
          </a:ln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pic>
        <p:nvPicPr>
          <p:cNvPr id="21" name="그림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00191" y="1072343"/>
            <a:ext cx="6591618" cy="4713314"/>
          </a:xfrm>
          <a:prstGeom prst="rect">
            <a:avLst/>
          </a:prstGeom>
          <a:ln>
            <a:solidFill>
              <a:srgbClr val="A1A2A4"/>
            </a:solidFill>
          </a:ln>
        </p:spPr>
      </p:pic>
      <p:sp>
        <p:nvSpPr>
          <p:cNvPr id="2" name="직사각형 1"/>
          <p:cNvSpPr/>
          <p:nvPr/>
        </p:nvSpPr>
        <p:spPr>
          <a:xfrm>
            <a:off x="5963256" y="5087409"/>
            <a:ext cx="112625" cy="1409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직사각형 16"/>
          <p:cNvSpPr/>
          <p:nvPr/>
        </p:nvSpPr>
        <p:spPr>
          <a:xfrm>
            <a:off x="7603472" y="5069739"/>
            <a:ext cx="167010" cy="1498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</a:t>
            </a:r>
            <a:endParaRPr lang="ko-KR" altLang="en-US" sz="10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24" name="그림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8270443" y="5136125"/>
            <a:ext cx="669016" cy="669016"/>
          </a:xfrm>
          <a:prstGeom prst="rect">
            <a:avLst/>
          </a:prstGeom>
        </p:spPr>
      </p:pic>
      <p:sp>
        <p:nvSpPr>
          <p:cNvPr id="25" name="모서리가 둥근 직사각형 24"/>
          <p:cNvSpPr/>
          <p:nvPr/>
        </p:nvSpPr>
        <p:spPr>
          <a:xfrm>
            <a:off x="6534071" y="5734598"/>
            <a:ext cx="3310687" cy="447329"/>
          </a:xfrm>
          <a:prstGeom prst="roundRect">
            <a:avLst/>
          </a:prstGeom>
          <a:solidFill>
            <a:schemeClr val="tx1">
              <a:alpha val="9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ts val="500"/>
              </a:spcBef>
              <a:spcAft>
                <a:spcPts val="500"/>
              </a:spcAft>
            </a:pPr>
            <a:r>
              <a:rPr lang="ko-KR" altLang="en-US" sz="12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성취도 </a:t>
            </a:r>
            <a:r>
              <a:rPr lang="en-US" altLang="ko-KR" sz="12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1~5</a:t>
            </a:r>
            <a:r>
              <a:rPr lang="ko-KR" altLang="en-US" sz="12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점</a:t>
            </a:r>
            <a:r>
              <a:rPr lang="en-US" altLang="ko-KR" sz="12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2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선택</a:t>
            </a:r>
            <a:endParaRPr lang="en-US" altLang="ko-KR" sz="1200" b="1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8213345" y="5087409"/>
            <a:ext cx="112625" cy="1409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91818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0488" y="504449"/>
            <a:ext cx="9022545" cy="5765682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3"/>
          <a:srcRect l="642" t="1961" r="1536" b="1961"/>
          <a:stretch/>
        </p:blipFill>
        <p:spPr>
          <a:xfrm>
            <a:off x="2667158" y="774393"/>
            <a:ext cx="7505542" cy="5144527"/>
          </a:xfrm>
          <a:prstGeom prst="rect">
            <a:avLst/>
          </a:prstGeom>
          <a:ln>
            <a:solidFill>
              <a:srgbClr val="B4B4B5"/>
            </a:solidFill>
          </a:ln>
        </p:spPr>
      </p:pic>
      <p:pic>
        <p:nvPicPr>
          <p:cNvPr id="21" name="그림 20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pic>
        <p:nvPicPr>
          <p:cNvPr id="22" name="그림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00191" y="1072343"/>
            <a:ext cx="6591618" cy="4713314"/>
          </a:xfrm>
          <a:prstGeom prst="rect">
            <a:avLst/>
          </a:prstGeom>
          <a:ln>
            <a:solidFill>
              <a:srgbClr val="A1A2A4"/>
            </a:solidFill>
          </a:ln>
        </p:spPr>
      </p:pic>
      <p:sp>
        <p:nvSpPr>
          <p:cNvPr id="2" name="직사각형 1"/>
          <p:cNvSpPr/>
          <p:nvPr/>
        </p:nvSpPr>
        <p:spPr>
          <a:xfrm>
            <a:off x="5963256" y="5087408"/>
            <a:ext cx="112625" cy="1409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8172491" y="5060946"/>
            <a:ext cx="167010" cy="1498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5</a:t>
            </a:r>
            <a:endParaRPr lang="ko-KR" altLang="en-US" sz="10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7603472" y="5069739"/>
            <a:ext cx="167010" cy="1498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</a:t>
            </a:r>
            <a:endParaRPr lang="ko-KR" altLang="en-US" sz="10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90744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0488" y="504449"/>
            <a:ext cx="9022545" cy="5765682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3"/>
          <a:srcRect l="642" t="1961" r="1536" b="1961"/>
          <a:stretch/>
        </p:blipFill>
        <p:spPr>
          <a:xfrm>
            <a:off x="2667158" y="774393"/>
            <a:ext cx="7505542" cy="5144527"/>
          </a:xfrm>
          <a:prstGeom prst="rect">
            <a:avLst/>
          </a:prstGeom>
          <a:ln>
            <a:solidFill>
              <a:srgbClr val="B4B4B5"/>
            </a:solidFill>
          </a:ln>
        </p:spPr>
      </p:pic>
      <p:grpSp>
        <p:nvGrpSpPr>
          <p:cNvPr id="3" name="그룹 2"/>
          <p:cNvGrpSpPr/>
          <p:nvPr/>
        </p:nvGrpSpPr>
        <p:grpSpPr>
          <a:xfrm>
            <a:off x="2960420" y="1197033"/>
            <a:ext cx="6271160" cy="4463934"/>
            <a:chOff x="2960420" y="1197033"/>
            <a:chExt cx="6271160" cy="4463934"/>
          </a:xfrm>
        </p:grpSpPr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60420" y="1197033"/>
              <a:ext cx="6271160" cy="4463934"/>
            </a:xfrm>
            <a:prstGeom prst="rect">
              <a:avLst/>
            </a:prstGeom>
            <a:ln>
              <a:solidFill>
                <a:srgbClr val="A1A2A4"/>
              </a:solidFill>
            </a:ln>
          </p:spPr>
        </p:pic>
        <p:sp>
          <p:nvSpPr>
            <p:cNvPr id="2" name="직사각형 1"/>
            <p:cNvSpPr/>
            <p:nvPr/>
          </p:nvSpPr>
          <p:spPr>
            <a:xfrm>
              <a:off x="5892470" y="2410661"/>
              <a:ext cx="253536" cy="24443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D4D4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6423208" y="2410660"/>
              <a:ext cx="401455" cy="24443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D4D4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직사각형 19"/>
            <p:cNvSpPr/>
            <p:nvPr/>
          </p:nvSpPr>
          <p:spPr>
            <a:xfrm>
              <a:off x="5948039" y="3266983"/>
              <a:ext cx="120161" cy="186431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A1A2A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6564906" y="3266982"/>
              <a:ext cx="120161" cy="186431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A1A2A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5948039" y="4042123"/>
              <a:ext cx="134571" cy="19252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A1A2A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6564906" y="4042122"/>
              <a:ext cx="134571" cy="19252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A1A2A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직사각형 24"/>
            <p:cNvSpPr/>
            <p:nvPr/>
          </p:nvSpPr>
          <p:spPr>
            <a:xfrm>
              <a:off x="5894376" y="3226392"/>
              <a:ext cx="253536" cy="24443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D4D4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5894376" y="4029438"/>
              <a:ext cx="253536" cy="24443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D4D4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6431463" y="3226392"/>
              <a:ext cx="401455" cy="24443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D4D4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6432361" y="4027798"/>
              <a:ext cx="401455" cy="24443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D4D4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3" name="그림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5923160" y="5321055"/>
            <a:ext cx="669016" cy="669016"/>
          </a:xfrm>
          <a:prstGeom prst="rect">
            <a:avLst/>
          </a:prstGeom>
        </p:spPr>
      </p:pic>
      <p:pic>
        <p:nvPicPr>
          <p:cNvPr id="29" name="그림 28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630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0488" y="504449"/>
            <a:ext cx="9022545" cy="5765682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3"/>
          <a:srcRect l="642" t="1961" r="1536" b="1961"/>
          <a:stretch/>
        </p:blipFill>
        <p:spPr>
          <a:xfrm>
            <a:off x="2667158" y="774393"/>
            <a:ext cx="7505542" cy="5144527"/>
          </a:xfrm>
          <a:prstGeom prst="rect">
            <a:avLst/>
          </a:prstGeom>
          <a:ln>
            <a:solidFill>
              <a:srgbClr val="B4B4B5"/>
            </a:solidFill>
          </a:ln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9850" y="933450"/>
            <a:ext cx="6972300" cy="4991100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23" name="그림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7251500" y="2278269"/>
            <a:ext cx="669016" cy="669016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sp>
        <p:nvSpPr>
          <p:cNvPr id="25" name="직사각형 24"/>
          <p:cNvSpPr/>
          <p:nvPr/>
        </p:nvSpPr>
        <p:spPr>
          <a:xfrm>
            <a:off x="2639783" y="2924355"/>
            <a:ext cx="6942367" cy="29945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21" name="표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8900323"/>
              </p:ext>
            </p:extLst>
          </p:nvPr>
        </p:nvGraphicFramePr>
        <p:xfrm>
          <a:off x="3316933" y="3760728"/>
          <a:ext cx="5801703" cy="10989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6437">
                  <a:extLst>
                    <a:ext uri="{9D8B030D-6E8A-4147-A177-3AD203B41FA5}">
                      <a16:colId xmlns:a16="http://schemas.microsoft.com/office/drawing/2014/main" val="413318002"/>
                    </a:ext>
                  </a:extLst>
                </a:gridCol>
                <a:gridCol w="2195855">
                  <a:extLst>
                    <a:ext uri="{9D8B030D-6E8A-4147-A177-3AD203B41FA5}">
                      <a16:colId xmlns:a16="http://schemas.microsoft.com/office/drawing/2014/main" val="2496874658"/>
                    </a:ext>
                  </a:extLst>
                </a:gridCol>
                <a:gridCol w="2799411">
                  <a:extLst>
                    <a:ext uri="{9D8B030D-6E8A-4147-A177-3AD203B41FA5}">
                      <a16:colId xmlns:a16="http://schemas.microsoft.com/office/drawing/2014/main" val="2492244135"/>
                    </a:ext>
                  </a:extLst>
                </a:gridCol>
              </a:tblGrid>
              <a:tr h="36630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No</a:t>
                      </a:r>
                      <a:endParaRPr lang="ko-KR" altLang="en-US" sz="1600" b="1" dirty="0">
                        <a:solidFill>
                          <a:schemeClr val="tx1"/>
                        </a:solidFill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8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1" dirty="0" smtClean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제출서류</a:t>
                      </a:r>
                      <a:endParaRPr lang="ko-KR" altLang="en-US" sz="1600" b="1" dirty="0">
                        <a:solidFill>
                          <a:schemeClr val="tx1"/>
                        </a:solidFill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8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1" dirty="0" err="1" smtClean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행정간소화</a:t>
                      </a:r>
                      <a:r>
                        <a:rPr lang="ko-KR" altLang="en-US" sz="1600" b="1" dirty="0" smtClean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이후 제출서류</a:t>
                      </a:r>
                      <a:endParaRPr lang="ko-KR" altLang="en-US" sz="1600" b="1" dirty="0">
                        <a:solidFill>
                          <a:schemeClr val="tx1"/>
                        </a:solidFill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0130984"/>
                  </a:ext>
                </a:extLst>
              </a:tr>
              <a:tr h="36630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1</a:t>
                      </a:r>
                      <a:endParaRPr lang="ko-KR" altLang="en-US" sz="1600" b="1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1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학습일지</a:t>
                      </a:r>
                      <a:endParaRPr lang="ko-KR" altLang="en-US" sz="1600" b="1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8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HRD-Net</a:t>
                      </a:r>
                      <a:r>
                        <a:rPr lang="en-US" altLang="ko-KR" sz="1600" b="1" baseline="0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</a:t>
                      </a:r>
                      <a:r>
                        <a:rPr lang="ko-KR" altLang="en-US" sz="1600" b="1" baseline="0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입력</a:t>
                      </a:r>
                      <a:endParaRPr lang="en-US" altLang="ko-KR" sz="1600" b="1" baseline="0" dirty="0" smtClean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  <a:p>
                      <a:pPr algn="ctr" latinLnBrk="1"/>
                      <a:r>
                        <a:rPr lang="en-US" altLang="ko-KR" sz="1600" b="1" baseline="0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(</a:t>
                      </a:r>
                      <a:r>
                        <a:rPr lang="ko-KR" altLang="en-US" sz="1600" b="1" baseline="0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전산화 완료</a:t>
                      </a:r>
                      <a:r>
                        <a:rPr lang="en-US" altLang="ko-KR" sz="1600" b="1" baseline="0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)</a:t>
                      </a:r>
                      <a:endParaRPr lang="ko-KR" altLang="en-US" sz="1600" b="1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587886"/>
                  </a:ext>
                </a:extLst>
              </a:tr>
              <a:tr h="36630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2</a:t>
                      </a:r>
                      <a:endParaRPr lang="ko-KR" altLang="en-US" sz="1600" b="1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1" dirty="0" err="1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학습활동서</a:t>
                      </a:r>
                      <a:endParaRPr lang="ko-KR" altLang="en-US" sz="1600" b="1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8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HY중고딕" panose="02030600000101010101" pitchFamily="18" charset="-127"/>
                        <a:ea typeface="HY중고딕" panose="02030600000101010101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  <a:alpha val="9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2252770"/>
                  </a:ext>
                </a:extLst>
              </a:tr>
            </a:tbl>
          </a:graphicData>
        </a:graphic>
      </p:graphicFrame>
      <p:sp>
        <p:nvSpPr>
          <p:cNvPr id="22" name="모서리가 둥근 직사각형 21"/>
          <p:cNvSpPr/>
          <p:nvPr/>
        </p:nvSpPr>
        <p:spPr>
          <a:xfrm>
            <a:off x="4060284" y="3148313"/>
            <a:ext cx="4486453" cy="4851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&lt;</a:t>
            </a:r>
            <a:r>
              <a:rPr lang="ko-KR" altLang="en-US" sz="2000" b="1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학습일지 </a:t>
            </a:r>
            <a:r>
              <a:rPr lang="ko-KR" altLang="en-US" sz="2000" b="1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관련자료 첨부 </a:t>
            </a:r>
            <a:r>
              <a:rPr lang="ko-KR" altLang="en-US" sz="2000" b="1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파일</a:t>
            </a:r>
            <a:r>
              <a:rPr lang="en-US" altLang="ko-KR" sz="2000" b="1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&gt;</a:t>
            </a:r>
            <a:endParaRPr lang="en-US" altLang="ko-KR" sz="2000" b="1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4" name="모서리가 둥근 직사각형 23"/>
          <p:cNvSpPr/>
          <p:nvPr/>
        </p:nvSpPr>
        <p:spPr>
          <a:xfrm>
            <a:off x="3485695" y="4858440"/>
            <a:ext cx="5635630" cy="34796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ko-KR" sz="14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※ 기업현장교사 의견을 </a:t>
            </a:r>
            <a:r>
              <a:rPr lang="en-US" altLang="ko-KR" sz="14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HRD</a:t>
            </a:r>
            <a:r>
              <a:rPr lang="ko-KR" altLang="en-US" sz="14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담당자가 작성할 경우</a:t>
            </a:r>
            <a:r>
              <a:rPr lang="en-US" altLang="ko-KR" sz="14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14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증빙자료 첨부</a:t>
            </a:r>
          </a:p>
        </p:txBody>
      </p:sp>
    </p:spTree>
    <p:extLst>
      <p:ext uri="{BB962C8B-B14F-4D97-AF65-F5344CB8AC3E}">
        <p14:creationId xmlns:p14="http://schemas.microsoft.com/office/powerpoint/2010/main" val="1023758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0488" y="504449"/>
            <a:ext cx="9022545" cy="5765682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3"/>
          <a:srcRect l="642" t="1961" r="1536" b="1961"/>
          <a:stretch/>
        </p:blipFill>
        <p:spPr>
          <a:xfrm>
            <a:off x="2667158" y="774393"/>
            <a:ext cx="7505542" cy="5144527"/>
          </a:xfrm>
          <a:prstGeom prst="rect">
            <a:avLst/>
          </a:prstGeom>
          <a:ln>
            <a:solidFill>
              <a:srgbClr val="B4B4B5"/>
            </a:solidFill>
          </a:ln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9850" y="933450"/>
            <a:ext cx="6972300" cy="4991100"/>
          </a:xfrm>
          <a:prstGeom prst="rect">
            <a:avLst/>
          </a:prstGeom>
          <a:ln>
            <a:solidFill>
              <a:srgbClr val="A1A2A4"/>
            </a:solidFill>
          </a:ln>
        </p:spPr>
      </p:pic>
      <p:grpSp>
        <p:nvGrpSpPr>
          <p:cNvPr id="21" name="그룹 20"/>
          <p:cNvGrpSpPr/>
          <p:nvPr/>
        </p:nvGrpSpPr>
        <p:grpSpPr>
          <a:xfrm>
            <a:off x="4216261" y="1543050"/>
            <a:ext cx="5967060" cy="4718390"/>
            <a:chOff x="5073511" y="2343150"/>
            <a:chExt cx="5967060" cy="4718390"/>
          </a:xfrm>
        </p:grpSpPr>
        <p:pic>
          <p:nvPicPr>
            <p:cNvPr id="22" name="그림 21"/>
            <p:cNvPicPr>
              <a:picLocks noChangeAspect="1"/>
            </p:cNvPicPr>
            <p:nvPr/>
          </p:nvPicPr>
          <p:blipFill rotWithShape="1">
            <a:blip r:embed="rId5"/>
            <a:srcRect r="949"/>
            <a:stretch/>
          </p:blipFill>
          <p:spPr>
            <a:xfrm>
              <a:off x="5073511" y="2343150"/>
              <a:ext cx="5967060" cy="4252912"/>
            </a:xfrm>
            <a:prstGeom prst="rect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</p:pic>
        <p:sp>
          <p:nvSpPr>
            <p:cNvPr id="24" name="직사각형 23"/>
            <p:cNvSpPr/>
            <p:nvPr/>
          </p:nvSpPr>
          <p:spPr>
            <a:xfrm>
              <a:off x="6651959" y="3560864"/>
              <a:ext cx="3606466" cy="42936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직사각형 24"/>
            <p:cNvSpPr/>
            <p:nvPr/>
          </p:nvSpPr>
          <p:spPr>
            <a:xfrm>
              <a:off x="6651959" y="3560864"/>
              <a:ext cx="3557460" cy="228600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900" u="sng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20</a:t>
              </a:r>
              <a:r>
                <a:rPr lang="ko-KR" altLang="en-US" sz="900" u="sng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년 </a:t>
              </a:r>
              <a:r>
                <a:rPr lang="en-US" altLang="ko-KR" sz="900" u="sng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11</a:t>
              </a:r>
              <a:r>
                <a:rPr lang="ko-KR" altLang="en-US" sz="900" u="sng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월 보강 과제물</a:t>
              </a:r>
              <a:r>
                <a:rPr lang="en-US" altLang="ko-KR" sz="900" u="sng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/</a:t>
              </a:r>
              <a:r>
                <a:rPr lang="ko-KR" altLang="en-US" sz="900" u="sng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특이사항 등</a:t>
              </a:r>
              <a:r>
                <a:rPr lang="en-US" altLang="ko-KR" sz="900" u="sng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_OO</a:t>
              </a:r>
              <a:r>
                <a:rPr lang="ko-KR" altLang="en-US" sz="900" u="sng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기업</a:t>
              </a:r>
              <a:r>
                <a:rPr lang="en-US" altLang="ko-KR" sz="900" u="sng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_</a:t>
              </a:r>
              <a:r>
                <a:rPr lang="ko-KR" altLang="en-US" sz="900" u="sng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증빙서류</a:t>
              </a:r>
              <a:r>
                <a:rPr lang="en-US" altLang="ko-KR" sz="900" u="sng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.</a:t>
              </a:r>
              <a:r>
                <a:rPr lang="en-US" altLang="ko-KR" sz="900" u="sng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pdf</a:t>
              </a:r>
              <a:endParaRPr lang="ko-KR" altLang="en-US" sz="900" u="sng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9384967" y="6299554"/>
              <a:ext cx="512055" cy="144986"/>
            </a:xfrm>
            <a:prstGeom prst="rect">
              <a:avLst/>
            </a:prstGeom>
            <a:solidFill>
              <a:srgbClr val="E1E1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00" dirty="0" smtClean="0">
                  <a:solidFill>
                    <a:schemeClr val="tx1"/>
                  </a:solidFill>
                </a:rPr>
                <a:t>첨부</a:t>
              </a:r>
              <a:endParaRPr lang="ko-KR" altLang="en-US" sz="1100" dirty="0">
                <a:solidFill>
                  <a:schemeClr val="tx1"/>
                </a:solidFill>
              </a:endParaRPr>
            </a:p>
          </p:txBody>
        </p:sp>
        <p:pic>
          <p:nvPicPr>
            <p:cNvPr id="27" name="그림 2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4656948">
              <a:off x="9487462" y="6392524"/>
              <a:ext cx="669016" cy="669016"/>
            </a:xfrm>
            <a:prstGeom prst="rect">
              <a:avLst/>
            </a:prstGeom>
          </p:spPr>
        </p:pic>
      </p:grpSp>
      <p:pic>
        <p:nvPicPr>
          <p:cNvPr id="20" name="그림 19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51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그룹 29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31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34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35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36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37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38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39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40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0488" y="504449"/>
            <a:ext cx="9022545" cy="5765682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3"/>
          <a:srcRect l="642" t="1961" r="1536" b="1961"/>
          <a:stretch/>
        </p:blipFill>
        <p:spPr>
          <a:xfrm>
            <a:off x="2667158" y="774393"/>
            <a:ext cx="7505542" cy="5144527"/>
          </a:xfrm>
          <a:prstGeom prst="rect">
            <a:avLst/>
          </a:prstGeom>
          <a:ln>
            <a:solidFill>
              <a:srgbClr val="B4B4B5"/>
            </a:solidFill>
          </a:ln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38412" y="885825"/>
            <a:ext cx="7115175" cy="5086350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20" name="그림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4602841" y="2330430"/>
            <a:ext cx="669016" cy="669016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9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그룹 29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31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34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35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36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37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38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39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40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0488" y="504449"/>
            <a:ext cx="9022545" cy="5765682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3"/>
          <a:srcRect l="642" t="1961" r="1536" b="1961"/>
          <a:stretch/>
        </p:blipFill>
        <p:spPr>
          <a:xfrm>
            <a:off x="2667158" y="774393"/>
            <a:ext cx="7505542" cy="5144527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38412" y="885825"/>
            <a:ext cx="7115175" cy="5086350"/>
          </a:xfrm>
          <a:prstGeom prst="rect">
            <a:avLst/>
          </a:prstGeom>
          <a:ln>
            <a:solidFill>
              <a:srgbClr val="A1A2A4"/>
            </a:solidFill>
          </a:ln>
        </p:spPr>
      </p:pic>
      <p:sp>
        <p:nvSpPr>
          <p:cNvPr id="2" name="직사각형 1"/>
          <p:cNvSpPr/>
          <p:nvPr/>
        </p:nvSpPr>
        <p:spPr>
          <a:xfrm>
            <a:off x="2667158" y="1293962"/>
            <a:ext cx="6727008" cy="23636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sp>
        <p:nvSpPr>
          <p:cNvPr id="20" name="모서리가 둥근 직사각형 19"/>
          <p:cNvSpPr/>
          <p:nvPr/>
        </p:nvSpPr>
        <p:spPr>
          <a:xfrm>
            <a:off x="3185303" y="1405971"/>
            <a:ext cx="6104121" cy="60489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&lt;</a:t>
            </a:r>
            <a:r>
              <a:rPr lang="ko-KR" altLang="en-US" sz="2000" b="1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기업현장교사 </a:t>
            </a:r>
            <a:r>
              <a:rPr lang="ko-KR" altLang="en-US" sz="2000" b="1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및 </a:t>
            </a:r>
            <a:r>
              <a:rPr lang="ko-KR" altLang="en-US" sz="2000" b="1" dirty="0" err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훈련강사</a:t>
            </a:r>
            <a:r>
              <a:rPr lang="ko-KR" altLang="en-US" sz="2000" b="1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의견 </a:t>
            </a:r>
            <a:r>
              <a:rPr lang="ko-KR" altLang="en-US" sz="2000" b="1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작성시 주의사항</a:t>
            </a:r>
            <a:r>
              <a:rPr lang="en-US" altLang="ko-KR" sz="2000" b="1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&gt;</a:t>
            </a:r>
            <a:endParaRPr lang="ko-KR" altLang="en-US" sz="2000" b="1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graphicFrame>
        <p:nvGraphicFramePr>
          <p:cNvPr id="21" name="표 20"/>
          <p:cNvGraphicFramePr>
            <a:graphicFrameLocks noGrp="1"/>
          </p:cNvGraphicFramePr>
          <p:nvPr>
            <p:extLst/>
          </p:nvPr>
        </p:nvGraphicFramePr>
        <p:xfrm>
          <a:off x="3226473" y="2010868"/>
          <a:ext cx="6021783" cy="1514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5095">
                  <a:extLst>
                    <a:ext uri="{9D8B030D-6E8A-4147-A177-3AD203B41FA5}">
                      <a16:colId xmlns:a16="http://schemas.microsoft.com/office/drawing/2014/main" val="413318002"/>
                    </a:ext>
                  </a:extLst>
                </a:gridCol>
                <a:gridCol w="2168193">
                  <a:extLst>
                    <a:ext uri="{9D8B030D-6E8A-4147-A177-3AD203B41FA5}">
                      <a16:colId xmlns:a16="http://schemas.microsoft.com/office/drawing/2014/main" val="4120071080"/>
                    </a:ext>
                  </a:extLst>
                </a:gridCol>
                <a:gridCol w="3228495">
                  <a:extLst>
                    <a:ext uri="{9D8B030D-6E8A-4147-A177-3AD203B41FA5}">
                      <a16:colId xmlns:a16="http://schemas.microsoft.com/office/drawing/2014/main" val="2492244135"/>
                    </a:ext>
                  </a:extLst>
                </a:gridCol>
              </a:tblGrid>
              <a:tr h="29757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구분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8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기간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8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기업현장교사 의견 작성 주의사항 </a:t>
                      </a:r>
                      <a:endParaRPr lang="ko-KR" altLang="en-US" sz="1100" dirty="0">
                        <a:solidFill>
                          <a:schemeClr val="tx1"/>
                        </a:solidFill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0130984"/>
                  </a:ext>
                </a:extLst>
              </a:tr>
              <a:tr h="40566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의견</a:t>
                      </a:r>
                      <a:r>
                        <a:rPr lang="en-US" altLang="ko-KR" sz="11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1</a:t>
                      </a:r>
                      <a:endParaRPr lang="ko-KR" altLang="en-US" sz="1100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2020.</a:t>
                      </a:r>
                      <a:r>
                        <a:rPr lang="en-US" altLang="ko-KR" sz="1100" baseline="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01. 01 ~ 2020. 01. 10.</a:t>
                      </a:r>
                      <a:endParaRPr lang="ko-KR" altLang="en-US" sz="1100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8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의견 </a:t>
                      </a:r>
                      <a:r>
                        <a:rPr lang="en-US" altLang="ko-KR" sz="11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1~3</a:t>
                      </a:r>
                      <a:r>
                        <a:rPr lang="ko-KR" altLang="en-US" sz="11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번 중 기간 내 </a:t>
                      </a:r>
                      <a:endParaRPr lang="en-US" altLang="ko-KR" sz="1100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  <a:p>
                      <a:pPr algn="ctr" latinLnBrk="1"/>
                      <a:r>
                        <a:rPr lang="ko-KR" altLang="en-US" sz="11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하루라도 훈련이 있는 경우 의견 입력</a:t>
                      </a:r>
                      <a:endParaRPr lang="en-US" altLang="ko-KR" sz="1100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  <a:p>
                      <a:pPr algn="ctr" latinLnBrk="1"/>
                      <a:r>
                        <a:rPr lang="en-US" altLang="ko-KR" sz="11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(</a:t>
                      </a:r>
                      <a:r>
                        <a:rPr lang="ko-KR" altLang="en-US" sz="11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월 최대 </a:t>
                      </a:r>
                      <a:r>
                        <a:rPr lang="en-US" altLang="ko-KR" sz="11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3</a:t>
                      </a:r>
                      <a:r>
                        <a:rPr lang="ko-KR" altLang="en-US" sz="11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회 기업현장교사 의견 작성</a:t>
                      </a:r>
                      <a:r>
                        <a:rPr lang="en-US" altLang="ko-KR" sz="1100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)</a:t>
                      </a:r>
                    </a:p>
                    <a:p>
                      <a:pPr algn="ctr" latinLnBrk="1"/>
                      <a:endParaRPr lang="en-US" altLang="ko-KR" sz="1100" dirty="0" smtClean="0">
                        <a:solidFill>
                          <a:srgbClr val="000000"/>
                        </a:solidFill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  <a:p>
                      <a:pPr algn="ctr" latinLnBrk="1"/>
                      <a:r>
                        <a:rPr lang="ko-KR" altLang="ko-KR" sz="1100" dirty="0" smtClean="0">
                          <a:solidFill>
                            <a:srgbClr val="FF0000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※</a:t>
                      </a:r>
                      <a:r>
                        <a:rPr lang="en-US" altLang="ko-KR" sz="1100" baseline="0" dirty="0" smtClean="0">
                          <a:solidFill>
                            <a:srgbClr val="FF0000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2020. 01. 02.</a:t>
                      </a:r>
                      <a:r>
                        <a:rPr lang="ko-KR" altLang="en-US" sz="1100" baseline="0" dirty="0" smtClean="0">
                          <a:solidFill>
                            <a:srgbClr val="FF0000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에만</a:t>
                      </a:r>
                      <a:r>
                        <a:rPr lang="en-US" altLang="ko-KR" sz="1100" baseline="0" dirty="0" smtClean="0">
                          <a:solidFill>
                            <a:srgbClr val="FF0000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</a:t>
                      </a:r>
                      <a:r>
                        <a:rPr lang="ko-KR" altLang="en-US" sz="1100" baseline="0" dirty="0" smtClean="0">
                          <a:solidFill>
                            <a:srgbClr val="FF0000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훈련이 있는 경우 </a:t>
                      </a:r>
                      <a:r>
                        <a:rPr lang="en-US" altLang="ko-KR" sz="1100" baseline="0" dirty="0" smtClean="0">
                          <a:solidFill>
                            <a:srgbClr val="FF0000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/>
                      </a:r>
                      <a:br>
                        <a:rPr lang="en-US" altLang="ko-KR" sz="1100" baseline="0" dirty="0" smtClean="0">
                          <a:solidFill>
                            <a:srgbClr val="FF0000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</a:br>
                      <a:r>
                        <a:rPr lang="ko-KR" altLang="en-US" sz="1100" baseline="0" dirty="0" smtClean="0">
                          <a:solidFill>
                            <a:srgbClr val="FF0000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의견</a:t>
                      </a:r>
                      <a:r>
                        <a:rPr lang="en-US" altLang="ko-KR" sz="1100" baseline="0" dirty="0" smtClean="0">
                          <a:solidFill>
                            <a:srgbClr val="FF0000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1</a:t>
                      </a:r>
                      <a:r>
                        <a:rPr lang="ko-KR" altLang="en-US" sz="1100" baseline="0" dirty="0" smtClean="0">
                          <a:solidFill>
                            <a:srgbClr val="FF0000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만 작성하고 의견</a:t>
                      </a:r>
                      <a:r>
                        <a:rPr lang="en-US" altLang="ko-KR" sz="1100" baseline="0" dirty="0" smtClean="0">
                          <a:solidFill>
                            <a:srgbClr val="FF0000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2, 3</a:t>
                      </a:r>
                      <a:r>
                        <a:rPr lang="ko-KR" altLang="en-US" sz="1100" baseline="0" dirty="0" smtClean="0">
                          <a:solidFill>
                            <a:srgbClr val="FF0000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훈련없음으로 작성</a:t>
                      </a:r>
                      <a:endParaRPr lang="ko-KR" altLang="en-US" sz="1100" dirty="0">
                        <a:solidFill>
                          <a:srgbClr val="FF0000"/>
                        </a:solidFill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587886"/>
                  </a:ext>
                </a:extLst>
              </a:tr>
              <a:tr h="40566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의견</a:t>
                      </a:r>
                      <a:r>
                        <a:rPr lang="en-US" altLang="ko-KR" sz="11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2</a:t>
                      </a:r>
                      <a:endParaRPr lang="ko-KR" altLang="en-US" sz="1100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2020. 01. 11 ~ 2020. 01. 20.</a:t>
                      </a:r>
                      <a:endParaRPr lang="ko-KR" altLang="en-US" sz="1100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8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latin typeface="1훈왼손잡이 Regular" panose="02020603020101020101" pitchFamily="18" charset="-127"/>
                        <a:ea typeface="1훈왼손잡이 Regular" panose="02020603020101020101" pitchFamily="18" charset="-12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2252770"/>
                  </a:ext>
                </a:extLst>
              </a:tr>
              <a:tr h="40566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의견</a:t>
                      </a:r>
                      <a:r>
                        <a:rPr lang="en-US" altLang="ko-KR" sz="11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3</a:t>
                      </a:r>
                      <a:endParaRPr lang="ko-KR" altLang="en-US" sz="1100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2020. 01. 21 ~ 2020. 01. 31.</a:t>
                      </a:r>
                      <a:endParaRPr lang="ko-KR" altLang="en-US" sz="1100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8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latin typeface="1훈왼손잡이 Regular" panose="02020603020101020101" pitchFamily="18" charset="-127"/>
                        <a:ea typeface="1훈왼손잡이 Regular" panose="02020603020101020101" pitchFamily="18" charset="-12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04688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9579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그룹 29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31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4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5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6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7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8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9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40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0488" y="504449"/>
            <a:ext cx="9022545" cy="5765682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4"/>
          <a:srcRect l="642" t="1961" r="1536" b="1961"/>
          <a:stretch/>
        </p:blipFill>
        <p:spPr>
          <a:xfrm>
            <a:off x="2667158" y="774393"/>
            <a:ext cx="7505542" cy="5144527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38412" y="885825"/>
            <a:ext cx="7115175" cy="5086350"/>
          </a:xfrm>
          <a:prstGeom prst="rect">
            <a:avLst/>
          </a:prstGeom>
          <a:ln>
            <a:solidFill>
              <a:srgbClr val="A1A2A4"/>
            </a:solidFill>
          </a:ln>
        </p:spPr>
      </p:pic>
      <p:graphicFrame>
        <p:nvGraphicFramePr>
          <p:cNvPr id="2" name="개체 1"/>
          <p:cNvGraphicFramePr>
            <a:graphicFrameLocks noChangeAspect="1"/>
          </p:cNvGraphicFramePr>
          <p:nvPr>
            <p:extLst/>
          </p:nvPr>
        </p:nvGraphicFramePr>
        <p:xfrm>
          <a:off x="2766067" y="1058788"/>
          <a:ext cx="7307723" cy="50656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46" name="Image" r:id="rId6" imgW="8279280" imgH="5739480" progId="Photoshop.Image.13">
                  <p:embed/>
                </p:oleObj>
              </mc:Choice>
              <mc:Fallback>
                <p:oleObj name="Image" r:id="rId6" imgW="8279280" imgH="5739480" progId="Photoshop.Image.13">
                  <p:embed/>
                  <p:pic>
                    <p:nvPicPr>
                      <p:cNvPr id="2" name="개체 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766067" y="1058788"/>
                        <a:ext cx="7307723" cy="5065661"/>
                      </a:xfrm>
                      <a:prstGeom prst="rect">
                        <a:avLst/>
                      </a:prstGeom>
                      <a:ln>
                        <a:solidFill>
                          <a:srgbClr val="D9D9D8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직사각형 3"/>
          <p:cNvSpPr/>
          <p:nvPr/>
        </p:nvSpPr>
        <p:spPr>
          <a:xfrm>
            <a:off x="2538412" y="719706"/>
            <a:ext cx="7634288" cy="47334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graphicFrame>
        <p:nvGraphicFramePr>
          <p:cNvPr id="23" name="표 22"/>
          <p:cNvGraphicFramePr>
            <a:graphicFrameLocks noGrp="1"/>
          </p:cNvGraphicFramePr>
          <p:nvPr>
            <p:extLst/>
          </p:nvPr>
        </p:nvGraphicFramePr>
        <p:xfrm>
          <a:off x="3360100" y="1309138"/>
          <a:ext cx="5532034" cy="27033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2115">
                  <a:extLst>
                    <a:ext uri="{9D8B030D-6E8A-4147-A177-3AD203B41FA5}">
                      <a16:colId xmlns:a16="http://schemas.microsoft.com/office/drawing/2014/main" val="413318002"/>
                    </a:ext>
                  </a:extLst>
                </a:gridCol>
                <a:gridCol w="4279919">
                  <a:extLst>
                    <a:ext uri="{9D8B030D-6E8A-4147-A177-3AD203B41FA5}">
                      <a16:colId xmlns:a16="http://schemas.microsoft.com/office/drawing/2014/main" val="4120071080"/>
                    </a:ext>
                  </a:extLst>
                </a:gridCol>
              </a:tblGrid>
              <a:tr h="70324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예시</a:t>
                      </a:r>
                      <a:r>
                        <a:rPr lang="en-US" altLang="ko-KR" sz="1100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1</a:t>
                      </a:r>
                      <a:endParaRPr lang="ko-KR" altLang="en-US" sz="1100" dirty="0">
                        <a:solidFill>
                          <a:schemeClr val="tx1"/>
                        </a:solidFill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ko-KR" altLang="en-US" sz="1100" b="0" kern="0" spc="0" dirty="0">
                          <a:solidFill>
                            <a:schemeClr val="tx1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실제로 교육한 내용을 구체적으로 작성</a:t>
                      </a:r>
                    </a:p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kern="0" spc="0" dirty="0">
                          <a:solidFill>
                            <a:schemeClr val="tx1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- </a:t>
                      </a:r>
                      <a:r>
                        <a:rPr lang="ko-KR" altLang="en-US" sz="1100" b="0" kern="0" spc="0" dirty="0" err="1">
                          <a:solidFill>
                            <a:schemeClr val="tx1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능력단위명</a:t>
                      </a:r>
                      <a:r>
                        <a:rPr lang="en-US" altLang="ko-KR" sz="1100" b="0" kern="0" spc="0" dirty="0">
                          <a:solidFill>
                            <a:schemeClr val="tx1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: </a:t>
                      </a:r>
                      <a:r>
                        <a:rPr lang="ko-KR" altLang="en-US" sz="1100" b="0" kern="0" spc="0" dirty="0">
                          <a:solidFill>
                            <a:schemeClr val="tx1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전자부품 생산활동</a:t>
                      </a:r>
                    </a:p>
                    <a:p>
                      <a:pPr marL="135890" marR="0" indent="-13589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kern="0" spc="0" dirty="0">
                          <a:solidFill>
                            <a:schemeClr val="tx1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- </a:t>
                      </a:r>
                      <a:r>
                        <a:rPr lang="ko-KR" altLang="en-US" sz="1100" b="0" kern="0" spc="0" dirty="0">
                          <a:solidFill>
                            <a:schemeClr val="tx1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전자제품 생산에 필요한 표준을 설정하고 적용하기 위하여 생산지원 </a:t>
                      </a:r>
                      <a:r>
                        <a:rPr lang="ko-KR" altLang="en-US" sz="1100" b="0" kern="0" spc="0" dirty="0" err="1">
                          <a:solidFill>
                            <a:schemeClr val="tx1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업무표준</a:t>
                      </a:r>
                      <a:r>
                        <a:rPr lang="en-US" altLang="ko-KR" sz="1100" b="0" kern="0" spc="0" dirty="0">
                          <a:solidFill>
                            <a:schemeClr val="tx1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, </a:t>
                      </a:r>
                      <a:r>
                        <a:rPr lang="ko-KR" altLang="en-US" sz="1100" b="0" kern="0" spc="0" dirty="0" err="1">
                          <a:solidFill>
                            <a:schemeClr val="tx1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설비표준을</a:t>
                      </a:r>
                      <a:r>
                        <a:rPr lang="ko-KR" altLang="en-US" sz="1100" b="0" kern="0" spc="0" dirty="0">
                          <a:solidFill>
                            <a:schemeClr val="tx1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작성</a:t>
                      </a:r>
                      <a:r>
                        <a:rPr lang="en-US" altLang="ko-KR" sz="1100" b="0" kern="0" spc="0" dirty="0">
                          <a:solidFill>
                            <a:schemeClr val="tx1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·</a:t>
                      </a:r>
                      <a:r>
                        <a:rPr lang="ko-KR" altLang="en-US" sz="1100" b="0" kern="0" spc="0" dirty="0">
                          <a:solidFill>
                            <a:schemeClr val="tx1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관리할 수 있도록 교육함</a:t>
                      </a:r>
                    </a:p>
                    <a:p>
                      <a:pPr marL="135890" marR="0" indent="-13589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kern="0" spc="0" dirty="0">
                          <a:solidFill>
                            <a:schemeClr val="tx1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- </a:t>
                      </a:r>
                      <a:r>
                        <a:rPr lang="ko-KR" altLang="en-US" sz="1100" b="0" kern="0" spc="0" dirty="0">
                          <a:solidFill>
                            <a:schemeClr val="tx1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생산계획에 따라 전자제품을 생산하기 위하여 제조 준비</a:t>
                      </a:r>
                      <a:r>
                        <a:rPr lang="en-US" altLang="ko-KR" sz="1100" b="0" kern="0" spc="0" dirty="0">
                          <a:solidFill>
                            <a:schemeClr val="tx1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, </a:t>
                      </a:r>
                      <a:r>
                        <a:rPr lang="ko-KR" altLang="en-US" sz="1100" b="0" kern="0" spc="0" dirty="0">
                          <a:solidFill>
                            <a:schemeClr val="tx1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제품 조립</a:t>
                      </a:r>
                      <a:r>
                        <a:rPr lang="en-US" altLang="ko-KR" sz="1100" b="0" kern="0" spc="0" dirty="0">
                          <a:solidFill>
                            <a:schemeClr val="tx1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, </a:t>
                      </a:r>
                      <a:r>
                        <a:rPr lang="ko-KR" altLang="en-US" sz="1100" b="0" kern="0" spc="0" dirty="0" err="1">
                          <a:solidFill>
                            <a:schemeClr val="tx1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외관검사</a:t>
                      </a:r>
                      <a:r>
                        <a:rPr lang="en-US" altLang="ko-KR" sz="1100" b="0" kern="0" spc="0" dirty="0">
                          <a:solidFill>
                            <a:schemeClr val="tx1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, </a:t>
                      </a:r>
                      <a:r>
                        <a:rPr lang="ko-KR" altLang="en-US" sz="1100" b="0" kern="0" spc="0" dirty="0">
                          <a:solidFill>
                            <a:schemeClr val="tx1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기능 및 성능 검사</a:t>
                      </a:r>
                      <a:r>
                        <a:rPr lang="en-US" altLang="ko-KR" sz="1100" b="0" kern="0" spc="0" dirty="0">
                          <a:solidFill>
                            <a:schemeClr val="tx1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, </a:t>
                      </a:r>
                      <a:r>
                        <a:rPr lang="ko-KR" altLang="en-US" sz="1100" b="0" kern="0" spc="0" dirty="0" err="1">
                          <a:solidFill>
                            <a:schemeClr val="tx1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안전성검사</a:t>
                      </a:r>
                      <a:r>
                        <a:rPr lang="en-US" altLang="ko-KR" sz="1100" b="0" kern="0" spc="0" dirty="0">
                          <a:solidFill>
                            <a:schemeClr val="tx1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, </a:t>
                      </a:r>
                      <a:r>
                        <a:rPr lang="ko-KR" altLang="en-US" sz="1100" b="0" kern="0" spc="0" dirty="0">
                          <a:solidFill>
                            <a:schemeClr val="tx1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제조 효율성 향상 수행 및 </a:t>
                      </a:r>
                      <a:r>
                        <a:rPr lang="ko-KR" altLang="en-US" sz="1100" b="0" kern="0" spc="0" dirty="0" err="1">
                          <a:solidFill>
                            <a:schemeClr val="tx1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외주관리를</a:t>
                      </a:r>
                      <a:r>
                        <a:rPr lang="ko-KR" altLang="en-US" sz="1100" b="0" kern="0" spc="0" dirty="0">
                          <a:solidFill>
                            <a:schemeClr val="tx1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할 수 있도록 교육함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0130984"/>
                  </a:ext>
                </a:extLst>
              </a:tr>
              <a:tr h="77142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예시</a:t>
                      </a:r>
                      <a:r>
                        <a:rPr lang="en-US" altLang="ko-KR" sz="1100" b="1" dirty="0">
                          <a:solidFill>
                            <a:schemeClr val="tx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2</a:t>
                      </a:r>
                      <a:endParaRPr lang="ko-KR" altLang="en-US" sz="1100" b="1" dirty="0">
                        <a:solidFill>
                          <a:schemeClr val="tx1"/>
                        </a:solidFill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ko-KR" altLang="en-US" sz="1100" b="0" kern="0" spc="0" dirty="0">
                          <a:solidFill>
                            <a:schemeClr val="tx1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실제로 교육한 내용과 상이하게 작성</a:t>
                      </a:r>
                    </a:p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kern="0" spc="0" dirty="0">
                          <a:solidFill>
                            <a:schemeClr val="tx1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- </a:t>
                      </a:r>
                      <a:r>
                        <a:rPr lang="ko-KR" altLang="en-US" sz="1100" b="0" kern="0" spc="0" dirty="0">
                          <a:solidFill>
                            <a:schemeClr val="tx1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작업집중도가 높고 배우려는 </a:t>
                      </a:r>
                      <a:r>
                        <a:rPr lang="ko-KR" altLang="en-US" sz="1100" b="0" kern="0" spc="0" dirty="0" err="1">
                          <a:solidFill>
                            <a:schemeClr val="tx1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의지강함</a:t>
                      </a:r>
                      <a:endParaRPr lang="ko-KR" altLang="en-US" sz="1100" b="0" kern="0" spc="0" dirty="0">
                        <a:solidFill>
                          <a:schemeClr val="tx1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2252770"/>
                  </a:ext>
                </a:extLst>
              </a:tr>
            </a:tbl>
          </a:graphicData>
        </a:graphic>
      </p:graphicFrame>
      <p:sp>
        <p:nvSpPr>
          <p:cNvPr id="25" name="모서리가 둥근 직사각형 24"/>
          <p:cNvSpPr/>
          <p:nvPr/>
        </p:nvSpPr>
        <p:spPr>
          <a:xfrm>
            <a:off x="4604958" y="839215"/>
            <a:ext cx="3042317" cy="41465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&lt;</a:t>
            </a:r>
            <a:r>
              <a:rPr lang="ko-KR" altLang="en-US" sz="2000" b="1" dirty="0" err="1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학습의견</a:t>
            </a:r>
            <a:r>
              <a:rPr lang="ko-KR" altLang="en-US" sz="2000" b="1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000" b="1" dirty="0" err="1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작성예시</a:t>
            </a:r>
            <a:r>
              <a:rPr lang="en-US" altLang="ko-KR" sz="2000" b="1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&gt;</a:t>
            </a:r>
            <a:endParaRPr lang="ko-KR" altLang="en-US" sz="2000" b="1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6" name="모서리가 둥근 직사각형 25"/>
          <p:cNvSpPr/>
          <p:nvPr/>
        </p:nvSpPr>
        <p:spPr>
          <a:xfrm>
            <a:off x="3354991" y="4123920"/>
            <a:ext cx="5537143" cy="79057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15570" indent="-115570" algn="just" fontAlgn="base">
              <a:spcBef>
                <a:spcPts val="500"/>
              </a:spcBef>
              <a:spcAft>
                <a:spcPts val="500"/>
              </a:spcAft>
            </a:pPr>
            <a:r>
              <a:rPr lang="en-US" altLang="ko-KR" sz="1400" b="1" kern="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[예시1]</a:t>
            </a:r>
            <a:r>
              <a:rPr lang="en-US" altLang="ko-KR" sz="1400" kern="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400" kern="0" dirty="0" err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실제</a:t>
            </a:r>
            <a:r>
              <a:rPr lang="en-US" altLang="ko-KR" sz="1400" kern="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400" kern="0" dirty="0" err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교육한</a:t>
            </a:r>
            <a:r>
              <a:rPr lang="en-US" altLang="ko-KR" sz="1400" kern="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400" kern="0" dirty="0" err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내용과</a:t>
            </a:r>
            <a:r>
              <a:rPr lang="en-US" altLang="ko-KR" sz="1400" kern="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400" kern="0" dirty="0" err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연관된</a:t>
            </a:r>
            <a:r>
              <a:rPr lang="en-US" altLang="ko-KR" sz="1400" kern="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400" kern="0" dirty="0" err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의견을</a:t>
            </a:r>
            <a:r>
              <a:rPr lang="en-US" altLang="ko-KR" sz="1400" kern="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400" kern="0" dirty="0" err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작성</a:t>
            </a:r>
            <a:endParaRPr lang="en-US" altLang="ko-KR" sz="1400" kern="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marL="115570" indent="-115570" algn="just" fontAlgn="base">
              <a:spcBef>
                <a:spcPts val="500"/>
              </a:spcBef>
              <a:spcAft>
                <a:spcPts val="500"/>
              </a:spcAft>
            </a:pPr>
            <a:r>
              <a:rPr lang="en-US" altLang="ko-KR" sz="1400" b="1" kern="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[예시2]</a:t>
            </a:r>
            <a:r>
              <a:rPr lang="en-US" altLang="ko-KR" sz="1400" kern="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400" kern="0" dirty="0" err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</a:t>
            </a:r>
            <a:r>
              <a:rPr lang="en-US" altLang="ko-KR" sz="1400" kern="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400" kern="0" dirty="0" err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연관성이</a:t>
            </a:r>
            <a:r>
              <a:rPr lang="en-US" altLang="ko-KR" sz="1400" kern="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400" kern="0" dirty="0" err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떨어지는</a:t>
            </a:r>
            <a:r>
              <a:rPr lang="en-US" altLang="ko-KR" sz="1400" kern="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400" kern="0" dirty="0" err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의견</a:t>
            </a:r>
            <a:r>
              <a:rPr lang="en-US" altLang="ko-KR" sz="1400" kern="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400" kern="0" dirty="0" err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작성</a:t>
            </a:r>
            <a:r>
              <a:rPr lang="en-US" altLang="ko-KR" sz="1400" kern="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시 </a:t>
            </a:r>
            <a:r>
              <a:rPr lang="en-US" altLang="ko-KR" sz="1400" kern="0" dirty="0" err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반려</a:t>
            </a:r>
            <a:r>
              <a:rPr lang="ko-KR" altLang="en-US" sz="1400" kern="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될 수 </a:t>
            </a:r>
            <a:r>
              <a:rPr lang="ko-KR" altLang="en-US" sz="1400" kern="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있음</a:t>
            </a:r>
            <a:endParaRPr lang="en-US" altLang="ko-KR" sz="1400" kern="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23639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652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778" y="1085850"/>
            <a:ext cx="6459460" cy="4665166"/>
          </a:xfrm>
          <a:prstGeom prst="rect">
            <a:avLst/>
          </a:prstGeom>
        </p:spPr>
      </p:pic>
      <p:pic>
        <p:nvPicPr>
          <p:cNvPr id="21" name="그림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8975573" y="3775131"/>
            <a:ext cx="669016" cy="66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928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그룹 29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31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4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5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6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7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8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9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40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0488" y="504449"/>
            <a:ext cx="9022545" cy="5765682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4"/>
          <a:srcRect l="642" t="1961" r="1536" b="1961"/>
          <a:stretch/>
        </p:blipFill>
        <p:spPr>
          <a:xfrm>
            <a:off x="2667158" y="774393"/>
            <a:ext cx="7505542" cy="5144527"/>
          </a:xfrm>
          <a:prstGeom prst="rect">
            <a:avLst/>
          </a:prstGeom>
          <a:ln>
            <a:solidFill>
              <a:srgbClr val="B4B4B5"/>
            </a:solidFill>
          </a:ln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38412" y="885825"/>
            <a:ext cx="7115175" cy="5086350"/>
          </a:xfrm>
          <a:prstGeom prst="rect">
            <a:avLst/>
          </a:prstGeom>
          <a:noFill/>
          <a:ln>
            <a:solidFill>
              <a:srgbClr val="A1A2A4"/>
            </a:solidFill>
          </a:ln>
        </p:spPr>
      </p:pic>
      <p:graphicFrame>
        <p:nvGraphicFramePr>
          <p:cNvPr id="25" name="개체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085694"/>
              </p:ext>
            </p:extLst>
          </p:nvPr>
        </p:nvGraphicFramePr>
        <p:xfrm>
          <a:off x="2766067" y="1058788"/>
          <a:ext cx="7307723" cy="50656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86" name="Image" r:id="rId6" imgW="8279280" imgH="5739480" progId="Photoshop.Image.13">
                  <p:embed/>
                </p:oleObj>
              </mc:Choice>
              <mc:Fallback>
                <p:oleObj name="Image" r:id="rId6" imgW="8279280" imgH="5739480" progId="Photoshop.Image.13">
                  <p:embed/>
                  <p:pic>
                    <p:nvPicPr>
                      <p:cNvPr id="25" name="개체 2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766067" y="1058788"/>
                        <a:ext cx="7307723" cy="5065661"/>
                      </a:xfrm>
                      <a:prstGeom prst="rect">
                        <a:avLst/>
                      </a:prstGeom>
                      <a:ln>
                        <a:solidFill>
                          <a:srgbClr val="A1A2A4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" name="그림 2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6132305" y="5759040"/>
            <a:ext cx="669016" cy="669016"/>
          </a:xfrm>
          <a:prstGeom prst="rect">
            <a:avLst/>
          </a:prstGeom>
        </p:spPr>
      </p:pic>
      <p:sp>
        <p:nvSpPr>
          <p:cNvPr id="24" name="직사각형 23"/>
          <p:cNvSpPr/>
          <p:nvPr/>
        </p:nvSpPr>
        <p:spPr>
          <a:xfrm>
            <a:off x="4415570" y="4648019"/>
            <a:ext cx="410248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60000"/>
              </a:lnSpc>
            </a:pPr>
            <a:r>
              <a:rPr lang="en-US" altLang="ko-KR" sz="500" kern="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- </a:t>
            </a:r>
            <a:r>
              <a:rPr lang="ko-KR" altLang="en-US" sz="500" kern="0" dirty="0" err="1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능력단위명</a:t>
            </a:r>
            <a:r>
              <a:rPr lang="en-US" altLang="ko-KR" sz="500" kern="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: </a:t>
            </a:r>
            <a:r>
              <a:rPr lang="ko-KR" altLang="en-US" sz="500" kern="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전자부품 생산활동</a:t>
            </a:r>
          </a:p>
          <a:p>
            <a:pPr marL="135890" indent="-135890" algn="just" fontAlgn="base">
              <a:lnSpc>
                <a:spcPct val="160000"/>
              </a:lnSpc>
            </a:pPr>
            <a:r>
              <a:rPr lang="en-US" altLang="ko-KR" sz="500" kern="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- </a:t>
            </a:r>
            <a:r>
              <a:rPr lang="ko-KR" altLang="en-US" sz="500" kern="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전자제품 생산에 필요한 표준을 설정하고 적용하기 위하여 생산지원 </a:t>
            </a:r>
            <a:r>
              <a:rPr lang="ko-KR" altLang="en-US" sz="500" kern="0" dirty="0" err="1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업무표준</a:t>
            </a:r>
            <a:r>
              <a:rPr lang="en-US" altLang="ko-KR" sz="500" kern="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500" kern="0" dirty="0" err="1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설비표준을</a:t>
            </a:r>
            <a:r>
              <a:rPr lang="ko-KR" altLang="en-US" sz="500" kern="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작성</a:t>
            </a:r>
            <a:r>
              <a:rPr lang="en-US" altLang="ko-KR" sz="500" kern="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·</a:t>
            </a:r>
            <a:r>
              <a:rPr lang="ko-KR" altLang="en-US" sz="500" kern="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관리할 수 있도록 교육함</a:t>
            </a:r>
          </a:p>
          <a:p>
            <a:pPr marL="135890" indent="-135890" algn="just" fontAlgn="base">
              <a:lnSpc>
                <a:spcPct val="160000"/>
              </a:lnSpc>
            </a:pPr>
            <a:r>
              <a:rPr lang="en-US" altLang="ko-KR" sz="500" kern="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- </a:t>
            </a:r>
            <a:r>
              <a:rPr lang="ko-KR" altLang="en-US" sz="500" kern="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생산계획에 따라 전자제품을 생산하기 위하여 제조 준비</a:t>
            </a:r>
            <a:r>
              <a:rPr lang="en-US" altLang="ko-KR" sz="500" kern="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500" kern="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제품 조립</a:t>
            </a:r>
            <a:r>
              <a:rPr lang="en-US" altLang="ko-KR" sz="500" kern="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500" kern="0" dirty="0" err="1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외관검사</a:t>
            </a:r>
            <a:r>
              <a:rPr lang="en-US" altLang="ko-KR" sz="500" kern="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500" kern="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기능 및 성능 검사</a:t>
            </a:r>
            <a:r>
              <a:rPr lang="en-US" altLang="ko-KR" sz="500" kern="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500" kern="0" dirty="0" err="1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안전성검사</a:t>
            </a:r>
            <a:r>
              <a:rPr lang="en-US" altLang="ko-KR" sz="500" kern="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500" kern="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제조 효율성 향상 수행 및 </a:t>
            </a:r>
            <a:r>
              <a:rPr lang="ko-KR" altLang="en-US" sz="500" kern="0" dirty="0" err="1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외주관리를</a:t>
            </a:r>
            <a:r>
              <a:rPr lang="ko-KR" altLang="en-US" sz="500" kern="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할 수 있도록 교육함</a:t>
            </a: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939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그룹 29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31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4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5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6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7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8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9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40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0488" y="504449"/>
            <a:ext cx="9022545" cy="5765682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3"/>
          <a:srcRect l="642" t="1961" r="1536" b="1961"/>
          <a:stretch/>
        </p:blipFill>
        <p:spPr>
          <a:xfrm>
            <a:off x="2667158" y="774393"/>
            <a:ext cx="7505542" cy="5144527"/>
          </a:xfrm>
          <a:prstGeom prst="rect">
            <a:avLst/>
          </a:prstGeom>
          <a:ln>
            <a:solidFill>
              <a:srgbClr val="B4B4B5"/>
            </a:solidFill>
          </a:ln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38412" y="885825"/>
            <a:ext cx="7115175" cy="5086350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24" name="그림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5503796" y="5286864"/>
            <a:ext cx="669016" cy="669016"/>
          </a:xfrm>
          <a:prstGeom prst="rect">
            <a:avLst/>
          </a:prstGeom>
        </p:spPr>
      </p:pic>
      <p:sp>
        <p:nvSpPr>
          <p:cNvPr id="26" name="모서리가 둥근 직사각형 25"/>
          <p:cNvSpPr/>
          <p:nvPr/>
        </p:nvSpPr>
        <p:spPr>
          <a:xfrm>
            <a:off x="4669188" y="4101018"/>
            <a:ext cx="2811714" cy="883138"/>
          </a:xfrm>
          <a:prstGeom prst="round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저장</a:t>
            </a:r>
            <a:r>
              <a:rPr lang="en-US" altLang="ko-KR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: </a:t>
            </a:r>
            <a:r>
              <a:rPr lang="ko-KR" altLang="en-US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중간저장</a:t>
            </a:r>
            <a:endParaRPr lang="en-US" altLang="ko-KR" b="1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ko-KR" altLang="en-US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신청</a:t>
            </a:r>
            <a:r>
              <a:rPr lang="en-US" altLang="ko-KR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: </a:t>
            </a:r>
            <a:r>
              <a:rPr lang="ko-KR" altLang="en-US" b="1" dirty="0" err="1">
                <a:latin typeface="HY견고딕" panose="02030600000101010101" pitchFamily="18" charset="-127"/>
                <a:ea typeface="HY견고딕" panose="02030600000101010101" pitchFamily="18" charset="-127"/>
              </a:rPr>
              <a:t>작성완료</a:t>
            </a:r>
            <a:r>
              <a:rPr lang="ko-KR" altLang="en-US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 및 신청</a:t>
            </a: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388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21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2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3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solidFill>
                <a:srgbClr val="B4B4B5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5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4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5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6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7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8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" t="4843" r="417" b="1"/>
          <a:stretch/>
        </p:blipFill>
        <p:spPr>
          <a:xfrm>
            <a:off x="1562100" y="504824"/>
            <a:ext cx="9067800" cy="5800725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1564623" y="501169"/>
            <a:ext cx="9053084" cy="5795592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sp>
        <p:nvSpPr>
          <p:cNvPr id="16" name="직사각형 15"/>
          <p:cNvSpPr/>
          <p:nvPr/>
        </p:nvSpPr>
        <p:spPr>
          <a:xfrm>
            <a:off x="1586569" y="504313"/>
            <a:ext cx="9023792" cy="5765817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4007429" y="2613392"/>
            <a:ext cx="417714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5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출석입력요청</a:t>
            </a:r>
            <a:endParaRPr lang="en-US" altLang="ko-KR" sz="5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ko-KR" altLang="en-US" sz="5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신청방법</a:t>
            </a:r>
            <a:endParaRPr lang="id-ID" altLang="ko-KR" sz="5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67676915"/>
      </p:ext>
    </p:extLst>
  </p:cSld>
  <p:clrMapOvr>
    <a:masterClrMapping/>
  </p:clrMapOvr>
</p:sld>
</file>

<file path=ppt/slides/slide2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직사각형 52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1383209" y="1110439"/>
            <a:ext cx="9889193" cy="369331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세부탭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4" name="직사각형 5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149775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출석입력요청 발생 시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발생일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사유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입실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</a:t>
            </a:r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퇴실시간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해당 </a:t>
            </a:r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학습근로자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이름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공동훈련센터로 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통보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785643" y="1110439"/>
            <a:ext cx="588646" cy="369331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순서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149774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701485AD-4265-4012-BB84-E2DC0841A0A6}"/>
              </a:ext>
            </a:extLst>
          </p:cNvPr>
          <p:cNvSpPr/>
          <p:nvPr/>
        </p:nvSpPr>
        <p:spPr>
          <a:xfrm>
            <a:off x="-1" y="331235"/>
            <a:ext cx="5382884" cy="38173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출석입력요청 신청 흐름도</a:t>
            </a:r>
            <a:endParaRPr lang="ko-KR" altLang="en-US" sz="2000" dirty="0">
              <a:latin typeface="HY견고딕" panose="02030600000101010101" pitchFamily="18" charset="-127"/>
              <a:ea typeface="HY견고딕" panose="02030600000101010101" pitchFamily="18" charset="-127"/>
              <a:cs typeface="함초롬바탕" panose="02030604000101010101" pitchFamily="18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sp>
        <p:nvSpPr>
          <p:cNvPr id="14" name="직사각형 1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1895217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공동훈련센터 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HRD-Net </a:t>
            </a:r>
            <a:r>
              <a:rPr lang="ko-KR" altLang="en-US" sz="120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출석입력요청 입력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1895216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2282527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학습근로자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출석입력요청 동의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2282526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2669837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해당 한국산업인력공단 지부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·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지사 승인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2669836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6041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그룹 18"/>
          <p:cNvGrpSpPr/>
          <p:nvPr/>
        </p:nvGrpSpPr>
        <p:grpSpPr>
          <a:xfrm>
            <a:off x="66675" y="47625"/>
            <a:ext cx="12039528" cy="6741621"/>
            <a:chOff x="1403521" y="0"/>
            <a:chExt cx="9498098" cy="6613555"/>
          </a:xfrm>
        </p:grpSpPr>
        <p:sp>
          <p:nvSpPr>
            <p:cNvPr id="20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1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2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D2D3D5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3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4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5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6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7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16" name="모서리가 둥근 직사각형 15"/>
          <p:cNvSpPr/>
          <p:nvPr/>
        </p:nvSpPr>
        <p:spPr>
          <a:xfrm>
            <a:off x="506940" y="400939"/>
            <a:ext cx="11167470" cy="752475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&lt;</a:t>
            </a:r>
            <a:r>
              <a:rPr lang="ko-KR" altLang="en-US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출석입력요청</a:t>
            </a:r>
            <a:r>
              <a:rPr lang="en-US" altLang="ko-KR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학습근로자 </a:t>
            </a:r>
            <a:r>
              <a:rPr lang="ko-KR" altLang="en-US" b="1" dirty="0" err="1">
                <a:latin typeface="HY견고딕" panose="02030600000101010101" pitchFamily="18" charset="-127"/>
                <a:ea typeface="HY견고딕" panose="02030600000101010101" pitchFamily="18" charset="-127"/>
              </a:rPr>
              <a:t>비콘</a:t>
            </a:r>
            <a:r>
              <a:rPr lang="ko-KR" altLang="en-US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 출결 불가 </a:t>
            </a:r>
            <a:r>
              <a:rPr lang="ko-KR" altLang="en-US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시</a:t>
            </a:r>
            <a:r>
              <a:rPr lang="en-US" altLang="ko-KR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)&gt;</a:t>
            </a:r>
            <a:endParaRPr lang="ko-KR" altLang="en-US" sz="1200" b="1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8" name="모서리가 둥근 직사각형 27"/>
          <p:cNvSpPr/>
          <p:nvPr/>
        </p:nvSpPr>
        <p:spPr>
          <a:xfrm>
            <a:off x="1794561" y="1510978"/>
            <a:ext cx="2892233" cy="452832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fontAlgn="base">
              <a:spcBef>
                <a:spcPts val="500"/>
              </a:spcBef>
              <a:spcAft>
                <a:spcPts val="500"/>
              </a:spcAft>
            </a:pPr>
            <a:r>
              <a:rPr lang="en-US" altLang="ko-KR" b="1" kern="0" dirty="0" smtClean="0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&lt;</a:t>
            </a:r>
            <a:r>
              <a:rPr lang="ko-KR" altLang="en-US" b="1" kern="0" dirty="0" smtClean="0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출석입력요청 </a:t>
            </a:r>
            <a:r>
              <a:rPr lang="ko-KR" altLang="en-US" b="1" kern="0" dirty="0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처리 </a:t>
            </a:r>
            <a:r>
              <a:rPr lang="ko-KR" altLang="en-US" b="1" kern="0" dirty="0" smtClean="0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순서</a:t>
            </a:r>
            <a:r>
              <a:rPr lang="en-US" altLang="ko-KR" b="1" kern="0" dirty="0" smtClean="0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&gt;</a:t>
            </a:r>
            <a:endParaRPr lang="ko-KR" altLang="en-US" b="1" kern="0" dirty="0">
              <a:solidFill>
                <a:srgbClr val="FFFFFF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cxnSp>
        <p:nvCxnSpPr>
          <p:cNvPr id="29" name="직선 연결선 28"/>
          <p:cNvCxnSpPr/>
          <p:nvPr/>
        </p:nvCxnSpPr>
        <p:spPr>
          <a:xfrm>
            <a:off x="6096000" y="1153414"/>
            <a:ext cx="0" cy="511671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모서리가 둥근 직사각형 29"/>
          <p:cNvSpPr/>
          <p:nvPr/>
        </p:nvSpPr>
        <p:spPr>
          <a:xfrm>
            <a:off x="8292317" y="1516575"/>
            <a:ext cx="1291896" cy="452832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fontAlgn="base">
              <a:spcBef>
                <a:spcPts val="500"/>
              </a:spcBef>
              <a:spcAft>
                <a:spcPts val="500"/>
              </a:spcAft>
            </a:pPr>
            <a:r>
              <a:rPr lang="en-US" altLang="ko-KR" b="1" kern="0" spc="-130" dirty="0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&lt;</a:t>
            </a:r>
            <a:r>
              <a:rPr lang="ko-KR" altLang="en-US" b="1" kern="0" spc="-130" dirty="0" smtClean="0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주의사항</a:t>
            </a:r>
            <a:r>
              <a:rPr lang="en-US" altLang="ko-KR" b="1" kern="0" spc="-130" dirty="0" smtClean="0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&gt;</a:t>
            </a:r>
            <a:endParaRPr lang="ko-KR" altLang="en-US" b="1" kern="0" dirty="0">
              <a:solidFill>
                <a:srgbClr val="FFFFFF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6288616" y="2004016"/>
            <a:ext cx="5063746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1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- </a:t>
            </a:r>
            <a:r>
              <a:rPr lang="ko-KR" altLang="en-US" sz="11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출석 입력 요청은 </a:t>
            </a:r>
            <a:r>
              <a:rPr lang="ko-KR" altLang="en-US" sz="11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해당사유가</a:t>
            </a:r>
            <a:r>
              <a:rPr lang="ko-KR" altLang="en-US" sz="11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발생한 다음 날까지 </a:t>
            </a:r>
            <a:r>
              <a:rPr lang="en-US" altLang="ko-KR" sz="11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HRD-Net</a:t>
            </a:r>
            <a:r>
              <a:rPr lang="ko-KR" altLang="en-US" sz="11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을 통해 신청</a:t>
            </a:r>
            <a:endParaRPr lang="en-US" altLang="ko-KR" sz="1100" dirty="0" smtClean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r>
              <a:rPr lang="ko-KR" altLang="en-US" sz="11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  단</a:t>
            </a:r>
            <a:r>
              <a:rPr lang="en-US" altLang="ko-KR" sz="11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11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사유 발생일 다음 날까지 신청할 수 없는 경우</a:t>
            </a:r>
            <a:r>
              <a:rPr lang="en-US" altLang="ko-KR" sz="11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1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예비군 훈련 등</a:t>
            </a:r>
            <a:r>
              <a:rPr lang="en-US" altLang="ko-KR" sz="11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) </a:t>
            </a:r>
            <a:r>
              <a:rPr lang="ko-KR" altLang="en-US" sz="11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관할 </a:t>
            </a:r>
            <a:endParaRPr lang="en-US" altLang="ko-KR" sz="1100" dirty="0" smtClean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r>
              <a:rPr lang="en-US" altLang="ko-KR" sz="1100" dirty="0"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1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ko-KR" altLang="en-US" sz="11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지부</a:t>
            </a:r>
            <a:r>
              <a:rPr lang="en-US" altLang="ko-KR" sz="11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·</a:t>
            </a:r>
            <a:r>
              <a:rPr lang="ko-KR" altLang="en-US" sz="11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지사가 허용하는 범위 내에서 신청가능</a:t>
            </a:r>
            <a:endParaRPr lang="en-US" altLang="ko-KR" sz="11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5" name="모서리가 둥근 직사각형 14"/>
          <p:cNvSpPr/>
          <p:nvPr/>
        </p:nvSpPr>
        <p:spPr>
          <a:xfrm>
            <a:off x="7238841" y="4065322"/>
            <a:ext cx="3398849" cy="436038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&lt;</a:t>
            </a:r>
            <a:r>
              <a:rPr lang="ko-KR" altLang="en-US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증빙자료 제출이 필요한 경우</a:t>
            </a:r>
            <a:r>
              <a:rPr lang="en-US" altLang="ko-KR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&gt;</a:t>
            </a:r>
            <a:endParaRPr lang="ko-KR" altLang="en-US" b="1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6289937" y="4636029"/>
            <a:ext cx="52966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Tx/>
              <a:buChar char="-"/>
            </a:pPr>
            <a:r>
              <a:rPr lang="ko-KR" altLang="en-US" sz="12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일학습병행</a:t>
            </a:r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운영규정 제</a:t>
            </a:r>
            <a:r>
              <a:rPr lang="en-US" altLang="ko-KR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장 제</a:t>
            </a:r>
            <a:r>
              <a:rPr lang="en-US" altLang="ko-KR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10</a:t>
            </a:r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조 제</a:t>
            </a:r>
            <a:r>
              <a:rPr lang="en-US" altLang="ko-KR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항 제</a:t>
            </a:r>
            <a:r>
              <a:rPr lang="en-US" altLang="ko-KR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2</a:t>
            </a:r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호에 해당하거나 부득이하게 훈련을 받지 못한 경우에 </a:t>
            </a:r>
            <a:r>
              <a:rPr lang="ko-KR" altLang="en-US" sz="12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일학습병행</a:t>
            </a:r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운영규정 별표</a:t>
            </a:r>
            <a:r>
              <a:rPr lang="en-US" altLang="ko-KR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의 </a:t>
            </a:r>
            <a:r>
              <a:rPr lang="ko-KR" altLang="en-US" sz="12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출석인정</a:t>
            </a:r>
            <a:endParaRPr lang="en-US" altLang="ko-KR" sz="1200" dirty="0" smtClean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r>
              <a:rPr lang="en-US" altLang="ko-KR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  </a:t>
            </a:r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일수에 따라 훈련을 받은 것으로 본다</a:t>
            </a:r>
            <a:r>
              <a:rPr lang="en-US" altLang="ko-KR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.</a:t>
            </a:r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en-US" altLang="ko-KR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856211" y="2341569"/>
            <a:ext cx="4740045" cy="2358031"/>
            <a:chOff x="856211" y="2108810"/>
            <a:chExt cx="4740045" cy="2358031"/>
          </a:xfrm>
          <a:solidFill>
            <a:schemeClr val="tx1"/>
          </a:solidFill>
        </p:grpSpPr>
        <p:sp>
          <p:nvSpPr>
            <p:cNvPr id="6" name="자유형 5"/>
            <p:cNvSpPr/>
            <p:nvPr/>
          </p:nvSpPr>
          <p:spPr>
            <a:xfrm>
              <a:off x="856211" y="2108810"/>
              <a:ext cx="2251476" cy="933648"/>
            </a:xfrm>
            <a:custGeom>
              <a:avLst/>
              <a:gdLst>
                <a:gd name="connsiteX0" fmla="*/ 0 w 1520391"/>
                <a:gd name="connsiteY0" fmla="*/ 91223 h 912234"/>
                <a:gd name="connsiteX1" fmla="*/ 91223 w 1520391"/>
                <a:gd name="connsiteY1" fmla="*/ 0 h 912234"/>
                <a:gd name="connsiteX2" fmla="*/ 1429168 w 1520391"/>
                <a:gd name="connsiteY2" fmla="*/ 0 h 912234"/>
                <a:gd name="connsiteX3" fmla="*/ 1520391 w 1520391"/>
                <a:gd name="connsiteY3" fmla="*/ 91223 h 912234"/>
                <a:gd name="connsiteX4" fmla="*/ 1520391 w 1520391"/>
                <a:gd name="connsiteY4" fmla="*/ 821011 h 912234"/>
                <a:gd name="connsiteX5" fmla="*/ 1429168 w 1520391"/>
                <a:gd name="connsiteY5" fmla="*/ 912234 h 912234"/>
                <a:gd name="connsiteX6" fmla="*/ 91223 w 1520391"/>
                <a:gd name="connsiteY6" fmla="*/ 912234 h 912234"/>
                <a:gd name="connsiteX7" fmla="*/ 0 w 1520391"/>
                <a:gd name="connsiteY7" fmla="*/ 821011 h 912234"/>
                <a:gd name="connsiteX8" fmla="*/ 0 w 1520391"/>
                <a:gd name="connsiteY8" fmla="*/ 91223 h 912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20391" h="912234">
                  <a:moveTo>
                    <a:pt x="0" y="91223"/>
                  </a:moveTo>
                  <a:cubicBezTo>
                    <a:pt x="0" y="40842"/>
                    <a:pt x="40842" y="0"/>
                    <a:pt x="91223" y="0"/>
                  </a:cubicBezTo>
                  <a:lnTo>
                    <a:pt x="1429168" y="0"/>
                  </a:lnTo>
                  <a:cubicBezTo>
                    <a:pt x="1479549" y="0"/>
                    <a:pt x="1520391" y="40842"/>
                    <a:pt x="1520391" y="91223"/>
                  </a:cubicBezTo>
                  <a:lnTo>
                    <a:pt x="1520391" y="821011"/>
                  </a:lnTo>
                  <a:cubicBezTo>
                    <a:pt x="1520391" y="871392"/>
                    <a:pt x="1479549" y="912234"/>
                    <a:pt x="1429168" y="912234"/>
                  </a:cubicBezTo>
                  <a:lnTo>
                    <a:pt x="91223" y="912234"/>
                  </a:lnTo>
                  <a:cubicBezTo>
                    <a:pt x="40842" y="912234"/>
                    <a:pt x="0" y="871392"/>
                    <a:pt x="0" y="821011"/>
                  </a:cubicBezTo>
                  <a:lnTo>
                    <a:pt x="0" y="91223"/>
                  </a:ln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3868" tIns="83868" rIns="83868" bIns="83868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1400" spc="-100" dirty="0" smtClean="0">
                  <a:solidFill>
                    <a:schemeClr val="bg2">
                      <a:lumMod val="25000"/>
                    </a:schemeClr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발생일</a:t>
              </a:r>
              <a:r>
                <a:rPr lang="en-US" altLang="ko-KR" sz="1400" spc="-100" dirty="0" smtClean="0">
                  <a:solidFill>
                    <a:schemeClr val="bg2">
                      <a:lumMod val="25000"/>
                    </a:schemeClr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,</a:t>
              </a:r>
              <a:r>
                <a:rPr lang="ko-KR" altLang="en-US" sz="1400" spc="-100" dirty="0" smtClean="0">
                  <a:solidFill>
                    <a:schemeClr val="bg2">
                      <a:lumMod val="25000"/>
                    </a:schemeClr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입실</a:t>
              </a:r>
              <a:r>
                <a:rPr lang="en-US" altLang="ko-KR" sz="1400" spc="-100" dirty="0" smtClean="0">
                  <a:solidFill>
                    <a:schemeClr val="bg2">
                      <a:lumMod val="25000"/>
                    </a:schemeClr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/</a:t>
              </a:r>
              <a:r>
                <a:rPr lang="ko-KR" altLang="en-US" sz="1400" spc="-100" dirty="0" err="1" smtClean="0">
                  <a:solidFill>
                    <a:schemeClr val="bg2">
                      <a:lumMod val="25000"/>
                    </a:schemeClr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퇴실시간</a:t>
              </a:r>
              <a:r>
                <a:rPr lang="en-US" altLang="ko-KR" sz="1400" spc="-100" dirty="0">
                  <a:solidFill>
                    <a:schemeClr val="bg2">
                      <a:lumMod val="25000"/>
                    </a:schemeClr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, </a:t>
              </a:r>
              <a:r>
                <a:rPr lang="ko-KR" altLang="en-US" sz="1400" spc="-100" dirty="0" smtClean="0">
                  <a:solidFill>
                    <a:schemeClr val="bg2">
                      <a:lumMod val="25000"/>
                    </a:schemeClr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사유</a:t>
              </a:r>
              <a:r>
                <a:rPr lang="en-US" altLang="ko-KR" sz="1400" spc="-100" dirty="0" smtClean="0">
                  <a:solidFill>
                    <a:schemeClr val="bg2">
                      <a:lumMod val="25000"/>
                    </a:schemeClr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, </a:t>
              </a:r>
              <a:r>
                <a:rPr lang="ko-KR" altLang="en-US" sz="1400" spc="-100" dirty="0" smtClean="0">
                  <a:solidFill>
                    <a:schemeClr val="bg2">
                      <a:lumMod val="25000"/>
                    </a:schemeClr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해당 </a:t>
              </a:r>
              <a:r>
                <a:rPr lang="en-US" altLang="ko-KR" sz="1400" spc="-100" dirty="0">
                  <a:solidFill>
                    <a:schemeClr val="bg2">
                      <a:lumMod val="25000"/>
                    </a:schemeClr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ko-KR" altLang="en-US" sz="1400" spc="-100" dirty="0" err="1" smtClean="0">
                  <a:solidFill>
                    <a:schemeClr val="bg2">
                      <a:lumMod val="25000"/>
                    </a:schemeClr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학습근로자</a:t>
              </a:r>
              <a:r>
                <a:rPr lang="ko-KR" altLang="en-US" sz="1400" spc="-100" dirty="0" smtClean="0">
                  <a:solidFill>
                    <a:schemeClr val="bg2">
                      <a:lumMod val="25000"/>
                    </a:schemeClr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이름을   공동훈련센터로 </a:t>
              </a:r>
              <a:r>
                <a:rPr lang="ko-KR" altLang="en-US" sz="1400" spc="-100" dirty="0">
                  <a:solidFill>
                    <a:schemeClr val="bg2">
                      <a:lumMod val="25000"/>
                    </a:schemeClr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통보</a:t>
              </a:r>
              <a:endParaRPr lang="ko-KR" altLang="en-US" sz="1400" b="0" kern="1200" spc="-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8" name="자유형 7"/>
            <p:cNvSpPr/>
            <p:nvPr/>
          </p:nvSpPr>
          <p:spPr>
            <a:xfrm>
              <a:off x="4498266" y="3198594"/>
              <a:ext cx="377056" cy="322322"/>
            </a:xfrm>
            <a:custGeom>
              <a:avLst/>
              <a:gdLst>
                <a:gd name="connsiteX0" fmla="*/ 0 w 322322"/>
                <a:gd name="connsiteY0" fmla="*/ 75411 h 377056"/>
                <a:gd name="connsiteX1" fmla="*/ 161161 w 322322"/>
                <a:gd name="connsiteY1" fmla="*/ 75411 h 377056"/>
                <a:gd name="connsiteX2" fmla="*/ 161161 w 322322"/>
                <a:gd name="connsiteY2" fmla="*/ 0 h 377056"/>
                <a:gd name="connsiteX3" fmla="*/ 322322 w 322322"/>
                <a:gd name="connsiteY3" fmla="*/ 188528 h 377056"/>
                <a:gd name="connsiteX4" fmla="*/ 161161 w 322322"/>
                <a:gd name="connsiteY4" fmla="*/ 377056 h 377056"/>
                <a:gd name="connsiteX5" fmla="*/ 161161 w 322322"/>
                <a:gd name="connsiteY5" fmla="*/ 301645 h 377056"/>
                <a:gd name="connsiteX6" fmla="*/ 0 w 322322"/>
                <a:gd name="connsiteY6" fmla="*/ 301645 h 377056"/>
                <a:gd name="connsiteX7" fmla="*/ 0 w 322322"/>
                <a:gd name="connsiteY7" fmla="*/ 75411 h 377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2322" h="377056">
                  <a:moveTo>
                    <a:pt x="257858" y="0"/>
                  </a:moveTo>
                  <a:lnTo>
                    <a:pt x="257858" y="188528"/>
                  </a:lnTo>
                  <a:lnTo>
                    <a:pt x="322322" y="188528"/>
                  </a:lnTo>
                  <a:lnTo>
                    <a:pt x="161161" y="377056"/>
                  </a:lnTo>
                  <a:lnTo>
                    <a:pt x="0" y="188528"/>
                  </a:lnTo>
                  <a:lnTo>
                    <a:pt x="64464" y="188528"/>
                  </a:lnTo>
                  <a:lnTo>
                    <a:pt x="64464" y="0"/>
                  </a:lnTo>
                  <a:lnTo>
                    <a:pt x="257858" y="0"/>
                  </a:lnTo>
                  <a:close/>
                </a:path>
              </a:pathLst>
            </a:custGeom>
            <a:grpFill/>
          </p:spPr>
          <p:style>
            <a:lnRef idx="0">
              <a:schemeClr val="accent3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5412" tIns="0" rIns="75410" bIns="96697" numCol="1" spcCol="1270" anchor="ctr" anchorCtr="0">
              <a:noAutofit/>
            </a:bodyPr>
            <a:lstStyle/>
            <a:p>
              <a:pPr lvl="0" algn="ctr" defTabSz="53340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ko-KR" altLang="en-US" sz="1200" b="1" kern="120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9" name="자유형 8"/>
            <p:cNvSpPr/>
            <p:nvPr/>
          </p:nvSpPr>
          <p:spPr>
            <a:xfrm>
              <a:off x="3781537" y="2108810"/>
              <a:ext cx="1810514" cy="906959"/>
            </a:xfrm>
            <a:custGeom>
              <a:avLst/>
              <a:gdLst>
                <a:gd name="connsiteX0" fmla="*/ 0 w 1520391"/>
                <a:gd name="connsiteY0" fmla="*/ 91223 h 912234"/>
                <a:gd name="connsiteX1" fmla="*/ 91223 w 1520391"/>
                <a:gd name="connsiteY1" fmla="*/ 0 h 912234"/>
                <a:gd name="connsiteX2" fmla="*/ 1429168 w 1520391"/>
                <a:gd name="connsiteY2" fmla="*/ 0 h 912234"/>
                <a:gd name="connsiteX3" fmla="*/ 1520391 w 1520391"/>
                <a:gd name="connsiteY3" fmla="*/ 91223 h 912234"/>
                <a:gd name="connsiteX4" fmla="*/ 1520391 w 1520391"/>
                <a:gd name="connsiteY4" fmla="*/ 821011 h 912234"/>
                <a:gd name="connsiteX5" fmla="*/ 1429168 w 1520391"/>
                <a:gd name="connsiteY5" fmla="*/ 912234 h 912234"/>
                <a:gd name="connsiteX6" fmla="*/ 91223 w 1520391"/>
                <a:gd name="connsiteY6" fmla="*/ 912234 h 912234"/>
                <a:gd name="connsiteX7" fmla="*/ 0 w 1520391"/>
                <a:gd name="connsiteY7" fmla="*/ 821011 h 912234"/>
                <a:gd name="connsiteX8" fmla="*/ 0 w 1520391"/>
                <a:gd name="connsiteY8" fmla="*/ 91223 h 912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20391" h="912234">
                  <a:moveTo>
                    <a:pt x="0" y="91223"/>
                  </a:moveTo>
                  <a:cubicBezTo>
                    <a:pt x="0" y="40842"/>
                    <a:pt x="40842" y="0"/>
                    <a:pt x="91223" y="0"/>
                  </a:cubicBezTo>
                  <a:lnTo>
                    <a:pt x="1429168" y="0"/>
                  </a:lnTo>
                  <a:cubicBezTo>
                    <a:pt x="1479549" y="0"/>
                    <a:pt x="1520391" y="40842"/>
                    <a:pt x="1520391" y="91223"/>
                  </a:cubicBezTo>
                  <a:lnTo>
                    <a:pt x="1520391" y="821011"/>
                  </a:lnTo>
                  <a:cubicBezTo>
                    <a:pt x="1520391" y="871392"/>
                    <a:pt x="1479549" y="912234"/>
                    <a:pt x="1429168" y="912234"/>
                  </a:cubicBezTo>
                  <a:lnTo>
                    <a:pt x="91223" y="912234"/>
                  </a:lnTo>
                  <a:cubicBezTo>
                    <a:pt x="40842" y="912234"/>
                    <a:pt x="0" y="871392"/>
                    <a:pt x="0" y="821011"/>
                  </a:cubicBezTo>
                  <a:lnTo>
                    <a:pt x="0" y="91223"/>
                  </a:ln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3868" tIns="83868" rIns="83868" bIns="83868" numCol="1" spcCol="1270" anchor="ctr" anchorCtr="0">
              <a:noAutofit/>
            </a:bodyPr>
            <a:lstStyle/>
            <a:p>
              <a:pPr lvl="0" algn="ctr" defTabSz="66675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1500" b="0" kern="1200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공동훈련센터 </a:t>
              </a:r>
              <a:r>
                <a:rPr lang="en-US" altLang="ko-KR" sz="1500" b="0" kern="1200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HRD-Net </a:t>
              </a:r>
              <a:br>
                <a:rPr lang="en-US" altLang="ko-KR" sz="1500" b="0" kern="1200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</a:br>
              <a:r>
                <a:rPr lang="ko-KR" altLang="en-US" sz="1500" b="0" kern="1200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출석입력요청 입력</a:t>
              </a:r>
              <a:endParaRPr lang="ko-KR" altLang="en-US" sz="1500" b="0" kern="12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0" name="자유형 9"/>
            <p:cNvSpPr/>
            <p:nvPr/>
          </p:nvSpPr>
          <p:spPr>
            <a:xfrm>
              <a:off x="3269483" y="3876792"/>
              <a:ext cx="322323" cy="377057"/>
            </a:xfrm>
            <a:custGeom>
              <a:avLst/>
              <a:gdLst>
                <a:gd name="connsiteX0" fmla="*/ 0 w 322322"/>
                <a:gd name="connsiteY0" fmla="*/ 75411 h 377056"/>
                <a:gd name="connsiteX1" fmla="*/ 161161 w 322322"/>
                <a:gd name="connsiteY1" fmla="*/ 75411 h 377056"/>
                <a:gd name="connsiteX2" fmla="*/ 161161 w 322322"/>
                <a:gd name="connsiteY2" fmla="*/ 0 h 377056"/>
                <a:gd name="connsiteX3" fmla="*/ 322322 w 322322"/>
                <a:gd name="connsiteY3" fmla="*/ 188528 h 377056"/>
                <a:gd name="connsiteX4" fmla="*/ 161161 w 322322"/>
                <a:gd name="connsiteY4" fmla="*/ 377056 h 377056"/>
                <a:gd name="connsiteX5" fmla="*/ 161161 w 322322"/>
                <a:gd name="connsiteY5" fmla="*/ 301645 h 377056"/>
                <a:gd name="connsiteX6" fmla="*/ 0 w 322322"/>
                <a:gd name="connsiteY6" fmla="*/ 301645 h 377056"/>
                <a:gd name="connsiteX7" fmla="*/ 0 w 322322"/>
                <a:gd name="connsiteY7" fmla="*/ 75411 h 377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2322" h="377056">
                  <a:moveTo>
                    <a:pt x="322322" y="301645"/>
                  </a:moveTo>
                  <a:lnTo>
                    <a:pt x="161161" y="301645"/>
                  </a:lnTo>
                  <a:lnTo>
                    <a:pt x="161161" y="377056"/>
                  </a:lnTo>
                  <a:lnTo>
                    <a:pt x="0" y="188528"/>
                  </a:lnTo>
                  <a:lnTo>
                    <a:pt x="161161" y="0"/>
                  </a:lnTo>
                  <a:lnTo>
                    <a:pt x="161161" y="75411"/>
                  </a:lnTo>
                  <a:lnTo>
                    <a:pt x="322322" y="75411"/>
                  </a:lnTo>
                  <a:lnTo>
                    <a:pt x="322322" y="301645"/>
                  </a:lnTo>
                  <a:close/>
                </a:path>
              </a:pathLst>
            </a:custGeom>
            <a:grpFill/>
          </p:spPr>
          <p:style>
            <a:lnRef idx="0">
              <a:schemeClr val="accent3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6697" tIns="75412" rIns="1" bIns="75411" numCol="1" spcCol="1270" anchor="ctr" anchorCtr="0">
              <a:noAutofit/>
            </a:bodyPr>
            <a:lstStyle/>
            <a:p>
              <a:pPr lvl="0" algn="ctr" defTabSz="53340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ko-KR" altLang="en-US" sz="1200" b="1" kern="120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1" name="자유형 10"/>
            <p:cNvSpPr/>
            <p:nvPr/>
          </p:nvSpPr>
          <p:spPr>
            <a:xfrm>
              <a:off x="3785742" y="3670489"/>
              <a:ext cx="1810514" cy="789665"/>
            </a:xfrm>
            <a:custGeom>
              <a:avLst/>
              <a:gdLst>
                <a:gd name="connsiteX0" fmla="*/ 0 w 1520391"/>
                <a:gd name="connsiteY0" fmla="*/ 91223 h 912234"/>
                <a:gd name="connsiteX1" fmla="*/ 91223 w 1520391"/>
                <a:gd name="connsiteY1" fmla="*/ 0 h 912234"/>
                <a:gd name="connsiteX2" fmla="*/ 1429168 w 1520391"/>
                <a:gd name="connsiteY2" fmla="*/ 0 h 912234"/>
                <a:gd name="connsiteX3" fmla="*/ 1520391 w 1520391"/>
                <a:gd name="connsiteY3" fmla="*/ 91223 h 912234"/>
                <a:gd name="connsiteX4" fmla="*/ 1520391 w 1520391"/>
                <a:gd name="connsiteY4" fmla="*/ 821011 h 912234"/>
                <a:gd name="connsiteX5" fmla="*/ 1429168 w 1520391"/>
                <a:gd name="connsiteY5" fmla="*/ 912234 h 912234"/>
                <a:gd name="connsiteX6" fmla="*/ 91223 w 1520391"/>
                <a:gd name="connsiteY6" fmla="*/ 912234 h 912234"/>
                <a:gd name="connsiteX7" fmla="*/ 0 w 1520391"/>
                <a:gd name="connsiteY7" fmla="*/ 821011 h 912234"/>
                <a:gd name="connsiteX8" fmla="*/ 0 w 1520391"/>
                <a:gd name="connsiteY8" fmla="*/ 91223 h 912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20391" h="912234">
                  <a:moveTo>
                    <a:pt x="0" y="91223"/>
                  </a:moveTo>
                  <a:cubicBezTo>
                    <a:pt x="0" y="40842"/>
                    <a:pt x="40842" y="0"/>
                    <a:pt x="91223" y="0"/>
                  </a:cubicBezTo>
                  <a:lnTo>
                    <a:pt x="1429168" y="0"/>
                  </a:lnTo>
                  <a:cubicBezTo>
                    <a:pt x="1479549" y="0"/>
                    <a:pt x="1520391" y="40842"/>
                    <a:pt x="1520391" y="91223"/>
                  </a:cubicBezTo>
                  <a:lnTo>
                    <a:pt x="1520391" y="821011"/>
                  </a:lnTo>
                  <a:cubicBezTo>
                    <a:pt x="1520391" y="871392"/>
                    <a:pt x="1479549" y="912234"/>
                    <a:pt x="1429168" y="912234"/>
                  </a:cubicBezTo>
                  <a:lnTo>
                    <a:pt x="91223" y="912234"/>
                  </a:lnTo>
                  <a:cubicBezTo>
                    <a:pt x="40842" y="912234"/>
                    <a:pt x="0" y="871392"/>
                    <a:pt x="0" y="821011"/>
                  </a:cubicBezTo>
                  <a:lnTo>
                    <a:pt x="0" y="91223"/>
                  </a:ln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3868" tIns="83868" rIns="83868" bIns="83868" numCol="1" spcCol="1270" anchor="ctr" anchorCtr="0">
              <a:noAutofit/>
            </a:bodyPr>
            <a:lstStyle/>
            <a:p>
              <a:pPr lvl="0" algn="ctr" defTabSz="66675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1500" b="0" kern="1200" dirty="0" err="1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학습근로자</a:t>
              </a:r>
              <a:r>
                <a:rPr lang="ko-KR" altLang="en-US" sz="1500" b="0" kern="1200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1500" b="0" kern="1200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/>
              </a:r>
              <a:br>
                <a:rPr lang="en-US" altLang="ko-KR" sz="1500" b="0" kern="1200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</a:br>
              <a:r>
                <a:rPr lang="ko-KR" altLang="en-US" sz="1500" b="0" kern="1200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출석입력요청 동의</a:t>
              </a:r>
              <a:endParaRPr lang="ko-KR" altLang="en-US" sz="1500" b="0" kern="12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4" name="자유형 13"/>
            <p:cNvSpPr/>
            <p:nvPr/>
          </p:nvSpPr>
          <p:spPr>
            <a:xfrm>
              <a:off x="856211" y="3677176"/>
              <a:ext cx="2251476" cy="789665"/>
            </a:xfrm>
            <a:custGeom>
              <a:avLst/>
              <a:gdLst>
                <a:gd name="connsiteX0" fmla="*/ 0 w 1520391"/>
                <a:gd name="connsiteY0" fmla="*/ 91223 h 912234"/>
                <a:gd name="connsiteX1" fmla="*/ 91223 w 1520391"/>
                <a:gd name="connsiteY1" fmla="*/ 0 h 912234"/>
                <a:gd name="connsiteX2" fmla="*/ 1429168 w 1520391"/>
                <a:gd name="connsiteY2" fmla="*/ 0 h 912234"/>
                <a:gd name="connsiteX3" fmla="*/ 1520391 w 1520391"/>
                <a:gd name="connsiteY3" fmla="*/ 91223 h 912234"/>
                <a:gd name="connsiteX4" fmla="*/ 1520391 w 1520391"/>
                <a:gd name="connsiteY4" fmla="*/ 821011 h 912234"/>
                <a:gd name="connsiteX5" fmla="*/ 1429168 w 1520391"/>
                <a:gd name="connsiteY5" fmla="*/ 912234 h 912234"/>
                <a:gd name="connsiteX6" fmla="*/ 91223 w 1520391"/>
                <a:gd name="connsiteY6" fmla="*/ 912234 h 912234"/>
                <a:gd name="connsiteX7" fmla="*/ 0 w 1520391"/>
                <a:gd name="connsiteY7" fmla="*/ 821011 h 912234"/>
                <a:gd name="connsiteX8" fmla="*/ 0 w 1520391"/>
                <a:gd name="connsiteY8" fmla="*/ 91223 h 912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20391" h="912234">
                  <a:moveTo>
                    <a:pt x="0" y="91223"/>
                  </a:moveTo>
                  <a:cubicBezTo>
                    <a:pt x="0" y="40842"/>
                    <a:pt x="40842" y="0"/>
                    <a:pt x="91223" y="0"/>
                  </a:cubicBezTo>
                  <a:lnTo>
                    <a:pt x="1429168" y="0"/>
                  </a:lnTo>
                  <a:cubicBezTo>
                    <a:pt x="1479549" y="0"/>
                    <a:pt x="1520391" y="40842"/>
                    <a:pt x="1520391" y="91223"/>
                  </a:cubicBezTo>
                  <a:lnTo>
                    <a:pt x="1520391" y="821011"/>
                  </a:lnTo>
                  <a:cubicBezTo>
                    <a:pt x="1520391" y="871392"/>
                    <a:pt x="1479549" y="912234"/>
                    <a:pt x="1429168" y="912234"/>
                  </a:cubicBezTo>
                  <a:lnTo>
                    <a:pt x="91223" y="912234"/>
                  </a:lnTo>
                  <a:cubicBezTo>
                    <a:pt x="40842" y="912234"/>
                    <a:pt x="0" y="871392"/>
                    <a:pt x="0" y="821011"/>
                  </a:cubicBezTo>
                  <a:lnTo>
                    <a:pt x="0" y="91223"/>
                  </a:ln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3868" tIns="83868" rIns="83868" bIns="83868" numCol="1" spcCol="1270" anchor="ctr" anchorCtr="0">
              <a:noAutofit/>
            </a:bodyPr>
            <a:lstStyle/>
            <a:p>
              <a:pPr lvl="0" algn="ctr" defTabSz="66675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1500" b="0" kern="1200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해당 지부</a:t>
              </a:r>
              <a:r>
                <a:rPr lang="en-US" altLang="ko-KR" sz="1500" b="0" kern="1200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,</a:t>
              </a:r>
              <a:r>
                <a:rPr lang="ko-KR" altLang="en-US" sz="1500" b="0" kern="1200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지사 </a:t>
              </a:r>
              <a:r>
                <a:rPr lang="en-US" altLang="ko-KR" sz="1500" b="0" kern="1200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/>
              </a:r>
              <a:br>
                <a:rPr lang="en-US" altLang="ko-KR" sz="1500" b="0" kern="1200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</a:br>
              <a:r>
                <a:rPr lang="ko-KR" altLang="en-US" sz="1500" b="0" kern="1200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승인</a:t>
              </a:r>
              <a:endParaRPr lang="ko-KR" altLang="en-US" sz="1500" b="0" kern="12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2" name="자유형 31"/>
            <p:cNvSpPr/>
            <p:nvPr/>
          </p:nvSpPr>
          <p:spPr>
            <a:xfrm rot="10800000">
              <a:off x="3300302" y="2419514"/>
              <a:ext cx="322323" cy="377057"/>
            </a:xfrm>
            <a:custGeom>
              <a:avLst/>
              <a:gdLst>
                <a:gd name="connsiteX0" fmla="*/ 0 w 322322"/>
                <a:gd name="connsiteY0" fmla="*/ 75411 h 377056"/>
                <a:gd name="connsiteX1" fmla="*/ 161161 w 322322"/>
                <a:gd name="connsiteY1" fmla="*/ 75411 h 377056"/>
                <a:gd name="connsiteX2" fmla="*/ 161161 w 322322"/>
                <a:gd name="connsiteY2" fmla="*/ 0 h 377056"/>
                <a:gd name="connsiteX3" fmla="*/ 322322 w 322322"/>
                <a:gd name="connsiteY3" fmla="*/ 188528 h 377056"/>
                <a:gd name="connsiteX4" fmla="*/ 161161 w 322322"/>
                <a:gd name="connsiteY4" fmla="*/ 377056 h 377056"/>
                <a:gd name="connsiteX5" fmla="*/ 161161 w 322322"/>
                <a:gd name="connsiteY5" fmla="*/ 301645 h 377056"/>
                <a:gd name="connsiteX6" fmla="*/ 0 w 322322"/>
                <a:gd name="connsiteY6" fmla="*/ 301645 h 377056"/>
                <a:gd name="connsiteX7" fmla="*/ 0 w 322322"/>
                <a:gd name="connsiteY7" fmla="*/ 75411 h 377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2322" h="377056">
                  <a:moveTo>
                    <a:pt x="322322" y="301645"/>
                  </a:moveTo>
                  <a:lnTo>
                    <a:pt x="161161" y="301645"/>
                  </a:lnTo>
                  <a:lnTo>
                    <a:pt x="161161" y="377056"/>
                  </a:lnTo>
                  <a:lnTo>
                    <a:pt x="0" y="188528"/>
                  </a:lnTo>
                  <a:lnTo>
                    <a:pt x="161161" y="0"/>
                  </a:lnTo>
                  <a:lnTo>
                    <a:pt x="161161" y="75411"/>
                  </a:lnTo>
                  <a:lnTo>
                    <a:pt x="322322" y="75411"/>
                  </a:lnTo>
                  <a:lnTo>
                    <a:pt x="322322" y="301645"/>
                  </a:lnTo>
                  <a:close/>
                </a:path>
              </a:pathLst>
            </a:custGeom>
            <a:grpFill/>
          </p:spPr>
          <p:style>
            <a:lnRef idx="0">
              <a:schemeClr val="accent3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6697" tIns="75412" rIns="1" bIns="75411" numCol="1" spcCol="1270" anchor="ctr" anchorCtr="0">
              <a:noAutofit/>
            </a:bodyPr>
            <a:lstStyle/>
            <a:p>
              <a:pPr lvl="0" algn="ctr" defTabSz="53340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ko-KR" altLang="en-US" sz="1200" b="1" kern="120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2489819" y="4859089"/>
            <a:ext cx="1943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 smtClean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※ </a:t>
            </a:r>
            <a:r>
              <a:rPr lang="ko-KR" altLang="en-US" sz="1200" b="1" dirty="0" smtClean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미동의 시</a:t>
            </a:r>
            <a:r>
              <a:rPr lang="en-US" altLang="ko-KR" sz="1200" b="1" dirty="0" smtClean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200" b="1" dirty="0" err="1" smtClean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사유입력</a:t>
            </a:r>
            <a:r>
              <a:rPr lang="en-US" altLang="ko-KR" sz="1200" b="1" dirty="0" smtClean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</a:p>
          <a:p>
            <a:pPr algn="ctr"/>
            <a:r>
              <a:rPr lang="ko-KR" altLang="en-US" sz="1200" b="1" dirty="0" smtClean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회수 후 </a:t>
            </a:r>
            <a:r>
              <a:rPr lang="ko-KR" altLang="en-US" sz="1200" b="1" dirty="0" err="1" smtClean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재신청</a:t>
            </a:r>
            <a:endParaRPr lang="ko-KR" altLang="en-US" sz="1200" b="1" dirty="0">
              <a:solidFill>
                <a:srgbClr val="FF00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31" name="그림 30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cxnSp>
        <p:nvCxnSpPr>
          <p:cNvPr id="17" name="직선 화살표 연결선 16"/>
          <p:cNvCxnSpPr/>
          <p:nvPr/>
        </p:nvCxnSpPr>
        <p:spPr>
          <a:xfrm flipV="1">
            <a:off x="3461463" y="4479385"/>
            <a:ext cx="0" cy="379727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7294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그룹 18"/>
          <p:cNvGrpSpPr/>
          <p:nvPr/>
        </p:nvGrpSpPr>
        <p:grpSpPr>
          <a:xfrm>
            <a:off x="66675" y="47625"/>
            <a:ext cx="12039528" cy="6741621"/>
            <a:chOff x="1403521" y="0"/>
            <a:chExt cx="9498098" cy="6613555"/>
          </a:xfrm>
        </p:grpSpPr>
        <p:sp>
          <p:nvSpPr>
            <p:cNvPr id="20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1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2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D2D3D5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3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4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5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6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7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pic>
        <p:nvPicPr>
          <p:cNvPr id="31" name="그림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7399" y="1153414"/>
            <a:ext cx="5426137" cy="5107938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sp>
        <p:nvSpPr>
          <p:cNvPr id="14" name="모서리가 둥근 직사각형 13"/>
          <p:cNvSpPr/>
          <p:nvPr/>
        </p:nvSpPr>
        <p:spPr>
          <a:xfrm>
            <a:off x="506940" y="400939"/>
            <a:ext cx="11167470" cy="752475"/>
          </a:xfrm>
          <a:prstGeom prst="round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&lt;</a:t>
            </a:r>
            <a:r>
              <a:rPr lang="ko-KR" altLang="en-US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출석입력요청 시 증빙자료 제출이 필요한 경우</a:t>
            </a:r>
            <a:r>
              <a:rPr lang="en-US" altLang="ko-KR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&gt;</a:t>
            </a:r>
            <a:endParaRPr lang="ko-KR" altLang="en-US" b="1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47335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21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2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3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solidFill>
                <a:srgbClr val="B4B4B5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5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4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5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6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7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8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grpSp>
        <p:nvGrpSpPr>
          <p:cNvPr id="4" name="그룹 3"/>
          <p:cNvGrpSpPr/>
          <p:nvPr/>
        </p:nvGrpSpPr>
        <p:grpSpPr>
          <a:xfrm>
            <a:off x="1588580" y="307367"/>
            <a:ext cx="9029127" cy="5973328"/>
            <a:chOff x="1750850" y="244445"/>
            <a:chExt cx="8810123" cy="5859856"/>
          </a:xfrm>
        </p:grpSpPr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solidFill>
                <a:srgbClr val="B4B4B5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5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0" t="8701" r="1342" b="11756"/>
          <a:stretch/>
        </p:blipFill>
        <p:spPr>
          <a:xfrm>
            <a:off x="1562100" y="504825"/>
            <a:ext cx="9067800" cy="5772150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1564623" y="507556"/>
            <a:ext cx="9062640" cy="5769419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sp>
        <p:nvSpPr>
          <p:cNvPr id="18" name="직사각형 17"/>
          <p:cNvSpPr/>
          <p:nvPr/>
        </p:nvSpPr>
        <p:spPr>
          <a:xfrm>
            <a:off x="1586569" y="504313"/>
            <a:ext cx="9023792" cy="5765817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4012352" y="2602825"/>
            <a:ext cx="417714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5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이수</a:t>
            </a:r>
            <a:r>
              <a:rPr lang="en-US" altLang="ko-KR" sz="5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/</a:t>
            </a:r>
            <a:r>
              <a:rPr lang="ko-KR" altLang="en-US" sz="5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수료증</a:t>
            </a:r>
            <a:endParaRPr lang="en-US" altLang="ko-KR" sz="5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ko-KR" altLang="en-US" sz="5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조회</a:t>
            </a:r>
            <a:endParaRPr lang="id-ID" altLang="ko-KR" sz="5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2288976"/>
      </p:ext>
    </p:extLst>
  </p:cSld>
  <p:clrMapOvr>
    <a:masterClrMapping/>
  </p:clrMapOvr>
</p:sld>
</file>

<file path=ppt/slides/slide2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직사각형 52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1383209" y="1110439"/>
            <a:ext cx="9889193" cy="369331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세부탭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4" name="직사각형 5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149775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MY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서비스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대리인 로그인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785643" y="1110439"/>
            <a:ext cx="588646" cy="369331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순서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149774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188506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일학습병행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188505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2272368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이수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수료증 </a:t>
            </a:r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발급대장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2272367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2659675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해당 </a:t>
            </a:r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훈련과정명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클릭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2659674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304698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학습근로자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정보 확인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304697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5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701485AD-4265-4012-BB84-E2DC0841A0A6}"/>
              </a:ext>
            </a:extLst>
          </p:cNvPr>
          <p:cNvSpPr/>
          <p:nvPr/>
        </p:nvSpPr>
        <p:spPr>
          <a:xfrm>
            <a:off x="-1" y="331235"/>
            <a:ext cx="5382884" cy="38173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이수</a:t>
            </a:r>
            <a:r>
              <a:rPr lang="en-US" altLang="ko-KR" sz="2000" dirty="0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/</a:t>
            </a:r>
            <a:r>
              <a:rPr lang="ko-KR" altLang="en-US" sz="2000" dirty="0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수료증 조회 흐름도</a:t>
            </a:r>
            <a:endParaRPr lang="ko-KR" altLang="en-US" sz="2000" dirty="0">
              <a:latin typeface="HY견고딕" panose="02030600000101010101" pitchFamily="18" charset="-127"/>
              <a:ea typeface="HY견고딕" panose="02030600000101010101" pitchFamily="18" charset="-127"/>
              <a:cs typeface="함초롬바탕" panose="02030604000101010101" pitchFamily="18" charset="-127"/>
            </a:endParaRPr>
          </a:p>
        </p:txBody>
      </p:sp>
      <p:pic>
        <p:nvPicPr>
          <p:cNvPr id="25" name="그림 2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554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pic>
        <p:nvPicPr>
          <p:cNvPr id="27" name="그림 26"/>
          <p:cNvPicPr>
            <a:picLocks noChangeAspect="1"/>
          </p:cNvPicPr>
          <p:nvPr/>
        </p:nvPicPr>
        <p:blipFill rotWithShape="1">
          <a:blip r:embed="rId2"/>
          <a:srcRect l="13166" t="13275" r="23479" b="12401"/>
          <a:stretch/>
        </p:blipFill>
        <p:spPr>
          <a:xfrm>
            <a:off x="1563906" y="504449"/>
            <a:ext cx="9029127" cy="5765683"/>
          </a:xfrm>
          <a:prstGeom prst="rect">
            <a:avLst/>
          </a:prstGeom>
        </p:spPr>
      </p:pic>
      <p:sp>
        <p:nvSpPr>
          <p:cNvPr id="28" name="직사각형 27"/>
          <p:cNvSpPr/>
          <p:nvPr/>
        </p:nvSpPr>
        <p:spPr>
          <a:xfrm>
            <a:off x="7829707" y="514309"/>
            <a:ext cx="396240" cy="1600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7927614" y="606884"/>
            <a:ext cx="669016" cy="669016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886449"/>
      </p:ext>
    </p:extLst>
  </p:cSld>
  <p:clrMapOvr>
    <a:masterClrMapping/>
  </p:clrMapOvr>
</p:sld>
</file>

<file path=ppt/slides/slide2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graphicFrame>
        <p:nvGraphicFramePr>
          <p:cNvPr id="2" name="개체 1"/>
          <p:cNvGraphicFramePr>
            <a:graphicFrameLocks noChangeAspect="1"/>
          </p:cNvGraphicFramePr>
          <p:nvPr/>
        </p:nvGraphicFramePr>
        <p:xfrm>
          <a:off x="1563906" y="504450"/>
          <a:ext cx="9029127" cy="57656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425" name="Image" r:id="rId4" imgW="12063240" imgH="7682400" progId="Photoshop.Image.13">
                  <p:embed/>
                </p:oleObj>
              </mc:Choice>
              <mc:Fallback>
                <p:oleObj name="Image" r:id="rId4" imgW="12063240" imgH="7682400" progId="Photoshop.Image.13">
                  <p:embed/>
                  <p:pic>
                    <p:nvPicPr>
                      <p:cNvPr id="2" name="개체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63906" y="504450"/>
                        <a:ext cx="9029127" cy="57656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직사각형 21"/>
          <p:cNvSpPr/>
          <p:nvPr/>
        </p:nvSpPr>
        <p:spPr>
          <a:xfrm>
            <a:off x="7688993" y="529388"/>
            <a:ext cx="475386" cy="18778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7801013" y="641407"/>
            <a:ext cx="669016" cy="66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17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10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cxnSp>
        <p:nvCxnSpPr>
          <p:cNvPr id="19" name="직선 연결선 18"/>
          <p:cNvCxnSpPr/>
          <p:nvPr/>
        </p:nvCxnSpPr>
        <p:spPr>
          <a:xfrm>
            <a:off x="3186044" y="2660765"/>
            <a:ext cx="7400736" cy="0"/>
          </a:xfrm>
          <a:prstGeom prst="line">
            <a:avLst/>
          </a:prstGeom>
          <a:ln w="19050">
            <a:solidFill>
              <a:srgbClr val="9394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연결선 19"/>
          <p:cNvCxnSpPr/>
          <p:nvPr/>
        </p:nvCxnSpPr>
        <p:spPr>
          <a:xfrm>
            <a:off x="3186044" y="3549286"/>
            <a:ext cx="7400736" cy="0"/>
          </a:xfrm>
          <a:prstGeom prst="line">
            <a:avLst/>
          </a:prstGeom>
          <a:ln w="19050">
            <a:solidFill>
              <a:srgbClr val="9394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그림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86041" y="3616430"/>
            <a:ext cx="5708332" cy="353121"/>
          </a:xfrm>
          <a:prstGeom prst="rect">
            <a:avLst/>
          </a:prstGeom>
        </p:spPr>
      </p:pic>
      <p:pic>
        <p:nvPicPr>
          <p:cNvPr id="23" name="그림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79073" y="4370998"/>
            <a:ext cx="7407707" cy="912996"/>
          </a:xfrm>
          <a:prstGeom prst="rect">
            <a:avLst/>
          </a:prstGeom>
        </p:spPr>
      </p:pic>
      <p:cxnSp>
        <p:nvCxnSpPr>
          <p:cNvPr id="24" name="직선 연결선 23"/>
          <p:cNvCxnSpPr/>
          <p:nvPr/>
        </p:nvCxnSpPr>
        <p:spPr>
          <a:xfrm>
            <a:off x="3186044" y="4342907"/>
            <a:ext cx="7400736" cy="0"/>
          </a:xfrm>
          <a:prstGeom prst="line">
            <a:avLst/>
          </a:prstGeom>
          <a:ln w="19050">
            <a:solidFill>
              <a:srgbClr val="9394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/>
          <p:nvPr/>
        </p:nvCxnSpPr>
        <p:spPr>
          <a:xfrm>
            <a:off x="3179073" y="4165840"/>
            <a:ext cx="203021" cy="0"/>
          </a:xfrm>
          <a:prstGeom prst="line">
            <a:avLst/>
          </a:prstGeom>
          <a:ln w="28575">
            <a:solidFill>
              <a:srgbClr val="4272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3321718" y="4027821"/>
            <a:ext cx="12105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기업 상세 정보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cxnSp>
        <p:nvCxnSpPr>
          <p:cNvPr id="27" name="직선 연결선 26"/>
          <p:cNvCxnSpPr/>
          <p:nvPr/>
        </p:nvCxnSpPr>
        <p:spPr>
          <a:xfrm>
            <a:off x="3186044" y="5776146"/>
            <a:ext cx="7400736" cy="0"/>
          </a:xfrm>
          <a:prstGeom prst="line">
            <a:avLst/>
          </a:prstGeom>
          <a:ln w="19050">
            <a:solidFill>
              <a:srgbClr val="9394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직선 연결선 27"/>
          <p:cNvCxnSpPr/>
          <p:nvPr/>
        </p:nvCxnSpPr>
        <p:spPr>
          <a:xfrm>
            <a:off x="3179073" y="5599079"/>
            <a:ext cx="203021" cy="0"/>
          </a:xfrm>
          <a:prstGeom prst="line">
            <a:avLst/>
          </a:prstGeom>
          <a:ln w="28575">
            <a:solidFill>
              <a:srgbClr val="4272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3321718" y="5461060"/>
            <a:ext cx="10054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접수처 지정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30" name="그림 2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79073" y="5838918"/>
            <a:ext cx="7407707" cy="365225"/>
          </a:xfrm>
          <a:prstGeom prst="rect">
            <a:avLst/>
          </a:prstGeom>
        </p:spPr>
      </p:pic>
      <p:pic>
        <p:nvPicPr>
          <p:cNvPr id="31" name="그림 3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6041" y="2711422"/>
            <a:ext cx="6924657" cy="744799"/>
          </a:xfrm>
          <a:prstGeom prst="rect">
            <a:avLst/>
          </a:prstGeom>
        </p:spPr>
      </p:pic>
      <p:sp>
        <p:nvSpPr>
          <p:cNvPr id="32" name="직사각형 31"/>
          <p:cNvSpPr/>
          <p:nvPr/>
        </p:nvSpPr>
        <p:spPr>
          <a:xfrm>
            <a:off x="3186042" y="2255029"/>
            <a:ext cx="900490" cy="338593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참여신청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4183424" y="2253077"/>
            <a:ext cx="898537" cy="338593"/>
          </a:xfrm>
          <a:prstGeom prst="rect">
            <a:avLst/>
          </a:prstGeom>
          <a:noFill/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회사소개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5178853" y="2253257"/>
            <a:ext cx="1517239" cy="338593"/>
          </a:xfrm>
          <a:prstGeom prst="rect">
            <a:avLst/>
          </a:prstGeom>
          <a:noFill/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인력양성 적정성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6782119" y="2255379"/>
            <a:ext cx="1017917" cy="338593"/>
          </a:xfrm>
          <a:prstGeom prst="rect">
            <a:avLst/>
          </a:prstGeom>
          <a:noFill/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CEO</a:t>
            </a:r>
            <a:r>
              <a:rPr lang="ko-KR" altLang="en-US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의지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7886063" y="2253077"/>
            <a:ext cx="1317485" cy="338593"/>
          </a:xfrm>
          <a:prstGeom prst="rect">
            <a:avLst/>
          </a:prstGeom>
          <a:noFill/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기업여건 적정성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7" name="직사각형 36"/>
          <p:cNvSpPr/>
          <p:nvPr/>
        </p:nvSpPr>
        <p:spPr>
          <a:xfrm>
            <a:off x="9287690" y="2253077"/>
            <a:ext cx="1207933" cy="338593"/>
          </a:xfrm>
          <a:prstGeom prst="rect">
            <a:avLst/>
          </a:prstGeom>
          <a:noFill/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훈련준비</a:t>
            </a:r>
            <a:r>
              <a:rPr lang="ko-KR" altLang="en-US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상황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38" name="그림 3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7301" y="1880891"/>
            <a:ext cx="2389479" cy="307219"/>
          </a:xfrm>
          <a:prstGeom prst="rect">
            <a:avLst/>
          </a:prstGeom>
        </p:spPr>
      </p:pic>
      <p:pic>
        <p:nvPicPr>
          <p:cNvPr id="39" name="그림 3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3462160" y="2491981"/>
            <a:ext cx="669016" cy="669016"/>
          </a:xfrm>
          <a:prstGeom prst="rect">
            <a:avLst/>
          </a:prstGeom>
        </p:spPr>
      </p:pic>
      <p:sp>
        <p:nvSpPr>
          <p:cNvPr id="46" name="모서리가 둥근 직사각형 45"/>
          <p:cNvSpPr/>
          <p:nvPr/>
        </p:nvSpPr>
        <p:spPr>
          <a:xfrm>
            <a:off x="5326280" y="1106339"/>
            <a:ext cx="3120264" cy="681487"/>
          </a:xfrm>
          <a:prstGeom prst="round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ko-KR" alt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필수 입력 </a:t>
            </a:r>
            <a:r>
              <a:rPr lang="ko-KR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및 빈칸 입력</a:t>
            </a:r>
            <a:endParaRPr lang="en-US" altLang="ko-K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23504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l="1139" b="2120"/>
          <a:stretch/>
        </p:blipFill>
        <p:spPr>
          <a:xfrm>
            <a:off x="1567011" y="504449"/>
            <a:ext cx="9026021" cy="5765682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1962730" y="2465085"/>
            <a:ext cx="669016" cy="669016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720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l="1139" b="2120"/>
          <a:stretch/>
        </p:blipFill>
        <p:spPr>
          <a:xfrm>
            <a:off x="1567011" y="504449"/>
            <a:ext cx="9026021" cy="5765682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810626" y="5508860"/>
            <a:ext cx="669016" cy="669016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812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l="1139" b="2120"/>
          <a:stretch/>
        </p:blipFill>
        <p:spPr>
          <a:xfrm>
            <a:off x="1567011" y="504449"/>
            <a:ext cx="9026021" cy="5765682"/>
          </a:xfrm>
          <a:prstGeom prst="rect">
            <a:avLst/>
          </a:prstGeom>
        </p:spPr>
      </p:pic>
      <p:sp>
        <p:nvSpPr>
          <p:cNvPr id="18" name="직사각형 17"/>
          <p:cNvSpPr/>
          <p:nvPr/>
        </p:nvSpPr>
        <p:spPr>
          <a:xfrm>
            <a:off x="4087264" y="2588895"/>
            <a:ext cx="3124200" cy="54292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5761383" y="2972377"/>
            <a:ext cx="669016" cy="669016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107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/>
          <a:srcRect l="3157" r="1282" b="1505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482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r="1519" b="-148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sp>
        <p:nvSpPr>
          <p:cNvPr id="20" name="모서리가 둥근 직사각형 19"/>
          <p:cNvSpPr/>
          <p:nvPr/>
        </p:nvSpPr>
        <p:spPr>
          <a:xfrm>
            <a:off x="4908431" y="1372720"/>
            <a:ext cx="5003320" cy="1077181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ts val="500"/>
              </a:spcBef>
              <a:spcAft>
                <a:spcPts val="500"/>
              </a:spcAft>
            </a:pPr>
            <a:r>
              <a:rPr lang="en-US" altLang="ko-KR" sz="1600" b="1" kern="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&lt;</a:t>
            </a:r>
            <a:r>
              <a:rPr lang="ko-KR" altLang="en-US" sz="1600" b="1" kern="0" dirty="0" err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학습근로자</a:t>
            </a:r>
            <a:r>
              <a:rPr lang="ko-KR" altLang="en-US" sz="1600" b="1" kern="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정보에서 확인 가능한 사항</a:t>
            </a:r>
            <a:r>
              <a:rPr lang="en-US" altLang="ko-KR" sz="1600" b="1" kern="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&gt;</a:t>
            </a:r>
          </a:p>
          <a:p>
            <a:pPr algn="ctr" fontAlgn="base">
              <a:spcBef>
                <a:spcPts val="500"/>
              </a:spcBef>
              <a:spcAft>
                <a:spcPts val="500"/>
              </a:spcAft>
            </a:pPr>
            <a:r>
              <a:rPr lang="ko-KR" altLang="en-US" sz="1400" b="1" kern="0" dirty="0" err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학습근로자</a:t>
            </a:r>
            <a:r>
              <a:rPr lang="ko-KR" altLang="en-US" sz="1400" b="1" kern="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400" b="1" kern="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상태 확인 가능</a:t>
            </a:r>
            <a:r>
              <a:rPr lang="en-US" altLang="ko-KR" sz="1400" b="1" kern="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400" b="1" kern="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이수</a:t>
            </a:r>
            <a:r>
              <a:rPr lang="en-US" altLang="ko-KR" sz="1400" b="1" kern="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</a:t>
            </a:r>
            <a:r>
              <a:rPr lang="ko-KR" altLang="en-US" sz="1400" b="1" kern="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수료</a:t>
            </a:r>
            <a:r>
              <a:rPr lang="en-US" altLang="ko-KR" sz="1400" b="1" kern="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</a:t>
            </a:r>
            <a:r>
              <a:rPr lang="ko-KR" altLang="en-US" sz="1400" b="1" kern="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중도탈락</a:t>
            </a:r>
            <a:r>
              <a:rPr lang="en-US" altLang="ko-KR" sz="1400" b="1" kern="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</a:t>
            </a:r>
            <a:r>
              <a:rPr lang="ko-KR" altLang="en-US" sz="1400" b="1" kern="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재직중</a:t>
            </a:r>
            <a:r>
              <a:rPr lang="en-US" altLang="ko-KR" sz="1400" b="1" kern="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</a:p>
          <a:p>
            <a:pPr algn="ctr" fontAlgn="base">
              <a:spcBef>
                <a:spcPts val="500"/>
              </a:spcBef>
              <a:spcAft>
                <a:spcPts val="500"/>
              </a:spcAft>
            </a:pPr>
            <a:r>
              <a:rPr lang="ko-KR" altLang="en-US" sz="1400" b="1" kern="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이수</a:t>
            </a:r>
            <a:r>
              <a:rPr lang="en-US" altLang="ko-KR" sz="1400" b="1" kern="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ko-KR" altLang="en-US" sz="1400" b="1" kern="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수료증 발급일자 확인 가능 </a:t>
            </a: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983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21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2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3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solidFill>
                <a:srgbClr val="B4B4B5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5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4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5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6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7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8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grpSp>
        <p:nvGrpSpPr>
          <p:cNvPr id="4" name="그룹 3"/>
          <p:cNvGrpSpPr/>
          <p:nvPr/>
        </p:nvGrpSpPr>
        <p:grpSpPr>
          <a:xfrm>
            <a:off x="1588580" y="300443"/>
            <a:ext cx="9029127" cy="5980252"/>
            <a:chOff x="1750850" y="237652"/>
            <a:chExt cx="8810123" cy="5866649"/>
          </a:xfrm>
        </p:grpSpPr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solidFill>
                <a:srgbClr val="B4B4B5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5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2" t="1" r="1210" b="132"/>
          <a:stretch/>
        </p:blipFill>
        <p:spPr>
          <a:xfrm>
            <a:off x="1571625" y="507729"/>
            <a:ext cx="9039226" cy="5778771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1561205" y="505488"/>
            <a:ext cx="9056502" cy="5771960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3393957" y="2581506"/>
            <a:ext cx="540408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5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외부평가</a:t>
            </a:r>
            <a:r>
              <a:rPr lang="ko-KR" altLang="en-US" sz="5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5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성과금</a:t>
            </a:r>
            <a:endParaRPr lang="en-US" altLang="ko-KR" sz="5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ko-KR" altLang="en-US" sz="5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비용신청</a:t>
            </a:r>
            <a:endParaRPr lang="id-ID" altLang="ko-KR" sz="5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797580"/>
      </p:ext>
    </p:extLst>
  </p:cSld>
  <p:clrMapOvr>
    <a:masterClrMapping/>
  </p:clrMapOvr>
</p:sld>
</file>

<file path=ppt/slides/slide2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직사각형 52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1383209" y="1110439"/>
            <a:ext cx="9889193" cy="369331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세부탭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4" name="직사각형 5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149775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MY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서비스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대리인 로그인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785643" y="1110439"/>
            <a:ext cx="588646" cy="369331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순서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149774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188506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일학습병행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188505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2272368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훈련장려금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외부평가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성과금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 </a:t>
            </a:r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비용신청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2272367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2659675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조회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2659674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304698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기간제 근로자 여부 선택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수료자 대상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304697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5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2" name="직사각형 41">
            <a:extLst>
              <a:ext uri="{FF2B5EF4-FFF2-40B4-BE49-F238E27FC236}">
                <a16:creationId xmlns:a16="http://schemas.microsoft.com/office/drawing/2014/main" id="{701485AD-4265-4012-BB84-E2DC0841A0A6}"/>
              </a:ext>
            </a:extLst>
          </p:cNvPr>
          <p:cNvSpPr/>
          <p:nvPr/>
        </p:nvSpPr>
        <p:spPr>
          <a:xfrm>
            <a:off x="-1" y="331235"/>
            <a:ext cx="5382884" cy="38173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err="1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외부평가</a:t>
            </a:r>
            <a:r>
              <a:rPr lang="ko-KR" altLang="en-US" sz="2000" dirty="0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 </a:t>
            </a:r>
            <a:r>
              <a:rPr lang="ko-KR" altLang="en-US" sz="2000" dirty="0" err="1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성과금</a:t>
            </a:r>
            <a:r>
              <a:rPr lang="ko-KR" altLang="en-US" sz="2000" dirty="0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 </a:t>
            </a:r>
            <a:r>
              <a:rPr lang="ko-KR" altLang="en-US" sz="2000" dirty="0" err="1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비용신청</a:t>
            </a:r>
            <a:r>
              <a:rPr lang="ko-KR" altLang="en-US" sz="2000" dirty="0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 흐름도</a:t>
            </a:r>
            <a:endParaRPr lang="ko-KR" altLang="en-US" sz="2000" dirty="0">
              <a:latin typeface="HY견고딕" panose="02030600000101010101" pitchFamily="18" charset="-127"/>
              <a:ea typeface="HY견고딕" panose="02030600000101010101" pitchFamily="18" charset="-127"/>
              <a:cs typeface="함초롬바탕" panose="02030604000101010101" pitchFamily="18" charset="-127"/>
            </a:endParaRPr>
          </a:p>
        </p:txBody>
      </p:sp>
      <p:sp>
        <p:nvSpPr>
          <p:cNvPr id="43" name="직사각형 42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3434285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총금액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확인 후 신청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수료자 대상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4" name="직사각형 4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3434284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6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5" name="직사각형 44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381924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증빙서류 첨부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6" name="직사각형 45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381923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7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7" name="직사각형 46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4207606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증빙서류 첨부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8" name="직사각형 47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4207605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7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9" name="직사각형 4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420323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증빙서류 첨부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0" name="직사각형 49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420322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7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1" name="직사각형 50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420153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신청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2" name="직사각형 51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420152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25" name="그림 2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3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pic>
        <p:nvPicPr>
          <p:cNvPr id="27" name="그림 26"/>
          <p:cNvPicPr>
            <a:picLocks noChangeAspect="1"/>
          </p:cNvPicPr>
          <p:nvPr/>
        </p:nvPicPr>
        <p:blipFill rotWithShape="1">
          <a:blip r:embed="rId2"/>
          <a:srcRect l="13166" t="13275" r="23479" b="12401"/>
          <a:stretch/>
        </p:blipFill>
        <p:spPr>
          <a:xfrm>
            <a:off x="1563906" y="504449"/>
            <a:ext cx="9029127" cy="5765683"/>
          </a:xfrm>
          <a:prstGeom prst="rect">
            <a:avLst/>
          </a:prstGeom>
        </p:spPr>
      </p:pic>
      <p:sp>
        <p:nvSpPr>
          <p:cNvPr id="28" name="직사각형 27"/>
          <p:cNvSpPr/>
          <p:nvPr/>
        </p:nvSpPr>
        <p:spPr>
          <a:xfrm>
            <a:off x="7829707" y="514309"/>
            <a:ext cx="396240" cy="1600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7927614" y="606884"/>
            <a:ext cx="669016" cy="669016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95014"/>
      </p:ext>
    </p:extLst>
  </p:cSld>
  <p:clrMapOvr>
    <a:masterClrMapping/>
  </p:clrMapOvr>
</p:sld>
</file>

<file path=ppt/slides/slide2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graphicFrame>
        <p:nvGraphicFramePr>
          <p:cNvPr id="2" name="개체 1"/>
          <p:cNvGraphicFramePr>
            <a:graphicFrameLocks noChangeAspect="1"/>
          </p:cNvGraphicFramePr>
          <p:nvPr/>
        </p:nvGraphicFramePr>
        <p:xfrm>
          <a:off x="1563906" y="504450"/>
          <a:ext cx="9029127" cy="57656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500" name="Image" r:id="rId4" imgW="12063240" imgH="7682400" progId="Photoshop.Image.13">
                  <p:embed/>
                </p:oleObj>
              </mc:Choice>
              <mc:Fallback>
                <p:oleObj name="Image" r:id="rId4" imgW="12063240" imgH="7682400" progId="Photoshop.Image.13">
                  <p:embed/>
                  <p:pic>
                    <p:nvPicPr>
                      <p:cNvPr id="2" name="개체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63906" y="504450"/>
                        <a:ext cx="9029127" cy="57656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직사각형 21"/>
          <p:cNvSpPr/>
          <p:nvPr/>
        </p:nvSpPr>
        <p:spPr>
          <a:xfrm>
            <a:off x="7688993" y="529388"/>
            <a:ext cx="475386" cy="18778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7801013" y="641407"/>
            <a:ext cx="669016" cy="66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871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l="1498" r="1098" b="1901"/>
          <a:stretch/>
        </p:blipFill>
        <p:spPr>
          <a:xfrm>
            <a:off x="1563905" y="504449"/>
            <a:ext cx="9029127" cy="5765682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1951492" y="2452352"/>
            <a:ext cx="669016" cy="669016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303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785645" y="1426437"/>
            <a:ext cx="3430643" cy="332520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시기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4" y="1787706"/>
            <a:ext cx="3430643" cy="1842682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훈련시작</a:t>
            </a: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전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4237673" y="1424159"/>
            <a:ext cx="6910900" cy="332520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진행 사항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4237671" y="1787704"/>
            <a:ext cx="6910902" cy="28263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기업 회원가입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785644" y="1110439"/>
            <a:ext cx="10362929" cy="293734"/>
          </a:xfrm>
          <a:prstGeom prst="rect">
            <a:avLst/>
          </a:prstGeom>
          <a:solidFill>
            <a:srgbClr val="7474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목차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701485AD-4265-4012-BB84-E2DC0841A0A6}"/>
              </a:ext>
            </a:extLst>
          </p:cNvPr>
          <p:cNvSpPr/>
          <p:nvPr/>
        </p:nvSpPr>
        <p:spPr>
          <a:xfrm>
            <a:off x="-1" y="331235"/>
            <a:ext cx="5382884" cy="38173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HRD-Net </a:t>
            </a:r>
            <a:r>
              <a:rPr lang="ko-KR" altLang="en-US" sz="2000" dirty="0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기업용 </a:t>
            </a:r>
            <a:r>
              <a:rPr lang="ko-KR" altLang="en-US" sz="2000" dirty="0" err="1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실무가이드</a:t>
            </a:r>
            <a:r>
              <a:rPr lang="ko-KR" altLang="en-US" sz="2000" dirty="0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 목차</a:t>
            </a:r>
            <a:endParaRPr lang="ko-KR" altLang="en-US" sz="2000" dirty="0">
              <a:latin typeface="HY견고딕" panose="02030600000101010101" pitchFamily="18" charset="-127"/>
              <a:ea typeface="HY견고딕" panose="02030600000101010101" pitchFamily="18" charset="-127"/>
              <a:cs typeface="함초롬바탕" panose="0203060400010101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4237670" y="2099087"/>
            <a:ext cx="6910903" cy="28263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개인 회원가입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4237670" y="2410470"/>
            <a:ext cx="6910903" cy="28263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기업 </a:t>
            </a:r>
            <a:r>
              <a:rPr lang="ko-KR" altLang="en-US" sz="14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참여신청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4237669" y="2721853"/>
            <a:ext cx="6315683" cy="28263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비콘</a:t>
            </a: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등록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4237670" y="2721853"/>
            <a:ext cx="6910903" cy="28263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대리인 신청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4237669" y="3033236"/>
            <a:ext cx="6910904" cy="28263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비콘등록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3" y="3669967"/>
            <a:ext cx="3430643" cy="1839548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훈련진행</a:t>
            </a: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중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4237669" y="3669965"/>
            <a:ext cx="6910904" cy="28263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일일</a:t>
            </a:r>
            <a:r>
              <a:rPr lang="en-US" altLang="ko-KR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기간단위</a:t>
            </a:r>
            <a:r>
              <a:rPr lang="en-US" altLang="ko-KR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 </a:t>
            </a: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훈련시간 등록</a:t>
            </a:r>
            <a:endParaRPr lang="en-US" altLang="ko-KR" sz="1400" dirty="0" smtClean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4237669" y="3981348"/>
            <a:ext cx="6910904" cy="28263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학습일지 등록</a:t>
            </a:r>
            <a:endParaRPr lang="en-US" altLang="ko-KR" sz="1400" dirty="0" smtClean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4237669" y="4292731"/>
            <a:ext cx="6910904" cy="28263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내부평가</a:t>
            </a: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실시 및 </a:t>
            </a:r>
            <a:r>
              <a:rPr lang="ko-KR" altLang="en-US" sz="14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결과등록</a:t>
            </a:r>
            <a:endParaRPr lang="en-US" altLang="ko-KR" sz="1400" dirty="0" smtClean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4237669" y="4604114"/>
            <a:ext cx="6910904" cy="28263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출석결과확인</a:t>
            </a:r>
            <a:endParaRPr lang="en-US" altLang="ko-KR" sz="1400" dirty="0" smtClean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4237669" y="4915497"/>
            <a:ext cx="6910904" cy="28263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OJT</a:t>
            </a: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비용</a:t>
            </a:r>
            <a:r>
              <a:rPr lang="en-US" altLang="ko-KR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14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훈련장려금</a:t>
            </a: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신청</a:t>
            </a:r>
            <a:endParaRPr lang="en-US" altLang="ko-KR" sz="1400" dirty="0" smtClean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4237668" y="5226880"/>
            <a:ext cx="6910905" cy="28263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전담인력활동수당 신청</a:t>
            </a:r>
            <a:endParaRPr lang="en-US" altLang="ko-KR" sz="1400" dirty="0" smtClean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sp>
        <p:nvSpPr>
          <p:cNvPr id="30" name="직사각형 29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4237669" y="3347753"/>
            <a:ext cx="6910904" cy="28263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실시 신고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03618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10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cxnSp>
        <p:nvCxnSpPr>
          <p:cNvPr id="19" name="직선 연결선 18"/>
          <p:cNvCxnSpPr/>
          <p:nvPr/>
        </p:nvCxnSpPr>
        <p:spPr>
          <a:xfrm>
            <a:off x="3186044" y="2660765"/>
            <a:ext cx="7400736" cy="0"/>
          </a:xfrm>
          <a:prstGeom prst="line">
            <a:avLst/>
          </a:prstGeom>
          <a:ln w="19050">
            <a:solidFill>
              <a:srgbClr val="9394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직사각형 31"/>
          <p:cNvSpPr/>
          <p:nvPr/>
        </p:nvSpPr>
        <p:spPr>
          <a:xfrm>
            <a:off x="3186042" y="2255029"/>
            <a:ext cx="900490" cy="338593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참여신청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4183424" y="2253077"/>
            <a:ext cx="898537" cy="338593"/>
          </a:xfrm>
          <a:prstGeom prst="rect">
            <a:avLst/>
          </a:prstGeom>
          <a:noFill/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회사소개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5178853" y="2253257"/>
            <a:ext cx="1517239" cy="338593"/>
          </a:xfrm>
          <a:prstGeom prst="rect">
            <a:avLst/>
          </a:prstGeom>
          <a:noFill/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인력양성 적정성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6782119" y="2255379"/>
            <a:ext cx="1017917" cy="338593"/>
          </a:xfrm>
          <a:prstGeom prst="rect">
            <a:avLst/>
          </a:prstGeom>
          <a:noFill/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CEO</a:t>
            </a:r>
            <a:r>
              <a:rPr lang="ko-KR" altLang="en-US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의지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7886063" y="2253077"/>
            <a:ext cx="1317485" cy="338593"/>
          </a:xfrm>
          <a:prstGeom prst="rect">
            <a:avLst/>
          </a:prstGeom>
          <a:noFill/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기업여건 적정성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7" name="직사각형 36"/>
          <p:cNvSpPr/>
          <p:nvPr/>
        </p:nvSpPr>
        <p:spPr>
          <a:xfrm>
            <a:off x="9287690" y="2253077"/>
            <a:ext cx="1207933" cy="338593"/>
          </a:xfrm>
          <a:prstGeom prst="rect">
            <a:avLst/>
          </a:prstGeom>
          <a:noFill/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훈련준비</a:t>
            </a:r>
            <a:r>
              <a:rPr lang="ko-KR" altLang="en-US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상황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38" name="그림 3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7301" y="1880891"/>
            <a:ext cx="2389479" cy="307219"/>
          </a:xfrm>
          <a:prstGeom prst="rect">
            <a:avLst/>
          </a:prstGeom>
        </p:spPr>
      </p:pic>
      <p:cxnSp>
        <p:nvCxnSpPr>
          <p:cNvPr id="42" name="직선 연결선 41"/>
          <p:cNvCxnSpPr/>
          <p:nvPr/>
        </p:nvCxnSpPr>
        <p:spPr>
          <a:xfrm>
            <a:off x="3193013" y="2981882"/>
            <a:ext cx="7400736" cy="0"/>
          </a:xfrm>
          <a:prstGeom prst="line">
            <a:avLst/>
          </a:prstGeom>
          <a:ln w="19050">
            <a:solidFill>
              <a:srgbClr val="9394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직선 연결선 42"/>
          <p:cNvCxnSpPr/>
          <p:nvPr/>
        </p:nvCxnSpPr>
        <p:spPr>
          <a:xfrm>
            <a:off x="3186042" y="2814340"/>
            <a:ext cx="203021" cy="0"/>
          </a:xfrm>
          <a:prstGeom prst="line">
            <a:avLst/>
          </a:prstGeom>
          <a:ln w="28575">
            <a:solidFill>
              <a:srgbClr val="4272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328687" y="2676321"/>
            <a:ext cx="12105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기업 상세 정보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45" name="그림 4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93012" y="3068521"/>
            <a:ext cx="7400738" cy="2265051"/>
          </a:xfrm>
          <a:prstGeom prst="rect">
            <a:avLst/>
          </a:prstGeom>
        </p:spPr>
      </p:pic>
      <p:pic>
        <p:nvPicPr>
          <p:cNvPr id="46" name="그림 4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93011" y="5333572"/>
            <a:ext cx="3230893" cy="372186"/>
          </a:xfrm>
          <a:prstGeom prst="rect">
            <a:avLst/>
          </a:prstGeom>
        </p:spPr>
      </p:pic>
      <p:pic>
        <p:nvPicPr>
          <p:cNvPr id="47" name="그림 4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34631" y="5333572"/>
            <a:ext cx="2996771" cy="372186"/>
          </a:xfrm>
          <a:prstGeom prst="rect">
            <a:avLst/>
          </a:prstGeom>
        </p:spPr>
      </p:pic>
      <p:sp>
        <p:nvSpPr>
          <p:cNvPr id="29" name="모서리가 둥근 직사각형 28"/>
          <p:cNvSpPr/>
          <p:nvPr/>
        </p:nvSpPr>
        <p:spPr>
          <a:xfrm>
            <a:off x="5326280" y="1106339"/>
            <a:ext cx="3120264" cy="681487"/>
          </a:xfrm>
          <a:prstGeom prst="round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ko-KR" alt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필수 입력 </a:t>
            </a:r>
            <a:r>
              <a: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및 빈칸 입력</a:t>
            </a:r>
            <a:endParaRPr lang="en-US" altLang="ko-K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55817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/>
          <a:srcRect l="3970" r="2739"/>
          <a:stretch/>
        </p:blipFill>
        <p:spPr>
          <a:xfrm>
            <a:off x="1571750" y="504449"/>
            <a:ext cx="9021284" cy="5765682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541696" y="5746092"/>
            <a:ext cx="669016" cy="669016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801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/>
          <a:srcRect l="3970" r="2739"/>
          <a:stretch/>
        </p:blipFill>
        <p:spPr>
          <a:xfrm>
            <a:off x="1571750" y="504449"/>
            <a:ext cx="9021284" cy="5765682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9846227" y="3052782"/>
            <a:ext cx="669016" cy="669016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l="2907" r="3519" b="1065"/>
          <a:stretch/>
        </p:blipFill>
        <p:spPr>
          <a:xfrm>
            <a:off x="1560481" y="504449"/>
            <a:ext cx="9032552" cy="5765682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915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/>
          <a:srcRect l="-276"/>
          <a:stretch/>
        </p:blipFill>
        <p:spPr>
          <a:xfrm>
            <a:off x="1496291" y="508111"/>
            <a:ext cx="9097881" cy="5762020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0763" y="5739545"/>
            <a:ext cx="669016" cy="669016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179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3"/>
          <a:srcRect l="-276"/>
          <a:stretch/>
        </p:blipFill>
        <p:spPr>
          <a:xfrm>
            <a:off x="1496291" y="508111"/>
            <a:ext cx="9097881" cy="576202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0895" y="937853"/>
            <a:ext cx="9081016" cy="4732910"/>
          </a:xfrm>
          <a:prstGeom prst="rect">
            <a:avLst/>
          </a:prstGeom>
          <a:ln>
            <a:solidFill>
              <a:srgbClr val="A1A2A4"/>
            </a:solidFill>
          </a:ln>
        </p:spPr>
      </p:pic>
      <p:sp>
        <p:nvSpPr>
          <p:cNvPr id="4" name="직사각형 3"/>
          <p:cNvSpPr/>
          <p:nvPr/>
        </p:nvSpPr>
        <p:spPr>
          <a:xfrm>
            <a:off x="3105150" y="3798917"/>
            <a:ext cx="429375" cy="116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5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OO</a:t>
            </a:r>
            <a:r>
              <a:rPr lang="ko-KR" altLang="en-US" sz="5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은</a:t>
            </a:r>
            <a:r>
              <a:rPr lang="ko-KR" altLang="en-US" sz="5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행</a:t>
            </a:r>
            <a:endParaRPr lang="ko-KR" altLang="en-US" sz="5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6707216" y="3798915"/>
            <a:ext cx="963540" cy="1163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5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OOO-OO-OOOOOO</a:t>
            </a:r>
            <a:endParaRPr lang="ko-KR" altLang="en-US" sz="5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8020050" y="3798915"/>
            <a:ext cx="509424" cy="1163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홍길동</a:t>
            </a:r>
            <a:endParaRPr lang="ko-KR" altLang="en-US" sz="5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20" name="그림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3242484" y="3910934"/>
            <a:ext cx="669016" cy="669016"/>
          </a:xfrm>
          <a:prstGeom prst="rect">
            <a:avLst/>
          </a:prstGeom>
        </p:spPr>
      </p:pic>
      <p:pic>
        <p:nvPicPr>
          <p:cNvPr id="21" name="그림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7825788" y="3910932"/>
            <a:ext cx="669016" cy="669016"/>
          </a:xfrm>
          <a:prstGeom prst="rect">
            <a:avLst/>
          </a:prstGeom>
        </p:spPr>
      </p:pic>
      <p:sp>
        <p:nvSpPr>
          <p:cNvPr id="5" name="직사각형 4"/>
          <p:cNvSpPr/>
          <p:nvPr/>
        </p:nvSpPr>
        <p:spPr>
          <a:xfrm>
            <a:off x="4935984" y="5743852"/>
            <a:ext cx="3506680" cy="443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606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3"/>
          <a:srcRect l="-276"/>
          <a:stretch/>
        </p:blipFill>
        <p:spPr>
          <a:xfrm>
            <a:off x="1496291" y="508111"/>
            <a:ext cx="9097881" cy="5762020"/>
          </a:xfrm>
          <a:prstGeom prst="rect">
            <a:avLst/>
          </a:prstGeom>
        </p:spPr>
      </p:pic>
      <p:pic>
        <p:nvPicPr>
          <p:cNvPr id="23" name="그림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0895" y="937853"/>
            <a:ext cx="9081016" cy="4732910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24" name="그림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4845846" y="3052782"/>
            <a:ext cx="669016" cy="669016"/>
          </a:xfrm>
          <a:prstGeom prst="rect">
            <a:avLst/>
          </a:prstGeom>
        </p:spPr>
      </p:pic>
      <p:sp>
        <p:nvSpPr>
          <p:cNvPr id="25" name="직사각형 24"/>
          <p:cNvSpPr/>
          <p:nvPr/>
        </p:nvSpPr>
        <p:spPr>
          <a:xfrm>
            <a:off x="4935984" y="5743852"/>
            <a:ext cx="3506680" cy="443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396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3"/>
          <a:srcRect l="-276"/>
          <a:stretch/>
        </p:blipFill>
        <p:spPr>
          <a:xfrm>
            <a:off x="1496291" y="508111"/>
            <a:ext cx="9097881" cy="5762020"/>
          </a:xfrm>
          <a:prstGeom prst="rect">
            <a:avLst/>
          </a:prstGeom>
        </p:spPr>
      </p:pic>
      <p:pic>
        <p:nvPicPr>
          <p:cNvPr id="23" name="그림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0895" y="937853"/>
            <a:ext cx="9081016" cy="4732910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9114433" y="2950471"/>
            <a:ext cx="669016" cy="669016"/>
          </a:xfrm>
          <a:prstGeom prst="rect">
            <a:avLst/>
          </a:prstGeom>
        </p:spPr>
      </p:pic>
      <p:sp>
        <p:nvSpPr>
          <p:cNvPr id="18" name="타원 17"/>
          <p:cNvSpPr/>
          <p:nvPr/>
        </p:nvSpPr>
        <p:spPr>
          <a:xfrm>
            <a:off x="4956326" y="3016006"/>
            <a:ext cx="82302" cy="8230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모서리가 둥근 직사각형 18"/>
          <p:cNvSpPr/>
          <p:nvPr/>
        </p:nvSpPr>
        <p:spPr>
          <a:xfrm>
            <a:off x="4366173" y="783592"/>
            <a:ext cx="3404054" cy="689155"/>
          </a:xfrm>
          <a:prstGeom prst="round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ts val="500"/>
              </a:spcBef>
              <a:spcAft>
                <a:spcPts val="500"/>
              </a:spcAft>
            </a:pPr>
            <a:r>
              <a:rPr lang="en-US" altLang="ko-KR" sz="1400" b="1" kern="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&lt;</a:t>
            </a:r>
            <a:r>
              <a:rPr lang="ko-KR" altLang="en-US" sz="1400" b="1" kern="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신청 가능 대상자</a:t>
            </a:r>
            <a:r>
              <a:rPr lang="en-US" altLang="ko-KR" sz="1400" b="1" kern="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&gt;</a:t>
            </a:r>
          </a:p>
          <a:p>
            <a:pPr algn="ctr" fontAlgn="base">
              <a:spcBef>
                <a:spcPts val="500"/>
              </a:spcBef>
              <a:spcAft>
                <a:spcPts val="500"/>
              </a:spcAft>
            </a:pPr>
            <a:r>
              <a:rPr lang="ko-KR" altLang="en-US" sz="1400" b="1" kern="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외부평가에</a:t>
            </a:r>
            <a:r>
              <a:rPr lang="ko-KR" altLang="en-US" sz="1400" b="1" kern="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합격한 </a:t>
            </a:r>
            <a:r>
              <a:rPr lang="ko-KR" altLang="en-US" sz="1400" b="1" kern="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학습근로자</a:t>
            </a:r>
            <a:r>
              <a:rPr lang="ko-KR" altLang="en-US" sz="1400" b="1" kern="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en-US" altLang="ko-KR" sz="1400" b="1" kern="0" dirty="0" smtClean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4935984" y="5743852"/>
            <a:ext cx="3506680" cy="443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980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3"/>
          <a:srcRect l="-276"/>
          <a:stretch/>
        </p:blipFill>
        <p:spPr>
          <a:xfrm>
            <a:off x="1496291" y="508111"/>
            <a:ext cx="9097881" cy="5762020"/>
          </a:xfrm>
          <a:prstGeom prst="rect">
            <a:avLst/>
          </a:prstGeom>
        </p:spPr>
      </p:pic>
      <p:pic>
        <p:nvPicPr>
          <p:cNvPr id="23" name="그림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0895" y="937853"/>
            <a:ext cx="9081016" cy="4732910"/>
          </a:xfrm>
          <a:prstGeom prst="rect">
            <a:avLst/>
          </a:prstGeom>
          <a:ln>
            <a:solidFill>
              <a:srgbClr val="A1A2A4"/>
            </a:solidFill>
          </a:ln>
        </p:spPr>
      </p:pic>
      <p:sp>
        <p:nvSpPr>
          <p:cNvPr id="18" name="타원 17"/>
          <p:cNvSpPr/>
          <p:nvPr/>
        </p:nvSpPr>
        <p:spPr>
          <a:xfrm>
            <a:off x="4956326" y="3016006"/>
            <a:ext cx="82302" cy="8230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9214744" y="2955531"/>
            <a:ext cx="87277" cy="8818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직사각형 20"/>
          <p:cNvSpPr/>
          <p:nvPr/>
        </p:nvSpPr>
        <p:spPr>
          <a:xfrm>
            <a:off x="8528702" y="1483033"/>
            <a:ext cx="746685" cy="41216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2" name="직선 화살표 연결선 21"/>
          <p:cNvCxnSpPr/>
          <p:nvPr/>
        </p:nvCxnSpPr>
        <p:spPr>
          <a:xfrm>
            <a:off x="8958977" y="1895194"/>
            <a:ext cx="701280" cy="93802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직사각형 23"/>
          <p:cNvSpPr/>
          <p:nvPr/>
        </p:nvSpPr>
        <p:spPr>
          <a:xfrm>
            <a:off x="9458515" y="2818707"/>
            <a:ext cx="923734" cy="31978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직사각형 25"/>
          <p:cNvSpPr/>
          <p:nvPr/>
        </p:nvSpPr>
        <p:spPr>
          <a:xfrm>
            <a:off x="4935984" y="5743852"/>
            <a:ext cx="3506680" cy="443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sp>
        <p:nvSpPr>
          <p:cNvPr id="25" name="모서리가 둥근 직사각형 24"/>
          <p:cNvSpPr/>
          <p:nvPr/>
        </p:nvSpPr>
        <p:spPr>
          <a:xfrm>
            <a:off x="6291606" y="1945039"/>
            <a:ext cx="2679329" cy="395137"/>
          </a:xfrm>
          <a:prstGeom prst="round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ts val="500"/>
              </a:spcBef>
              <a:spcAft>
                <a:spcPts val="500"/>
              </a:spcAft>
            </a:pPr>
            <a:r>
              <a:rPr lang="ko-KR" altLang="en-US" sz="1400" b="1" kern="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총지급액에</a:t>
            </a:r>
            <a:r>
              <a:rPr lang="ko-KR" altLang="en-US" sz="1400" b="1" kern="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맞게 신청 가능</a:t>
            </a:r>
            <a:endParaRPr lang="ko-KR" altLang="en-US" sz="1400" b="1" kern="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79080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3"/>
          <a:srcRect l="-276"/>
          <a:stretch/>
        </p:blipFill>
        <p:spPr>
          <a:xfrm>
            <a:off x="1496291" y="508111"/>
            <a:ext cx="9097881" cy="5762020"/>
          </a:xfrm>
          <a:prstGeom prst="rect">
            <a:avLst/>
          </a:prstGeom>
        </p:spPr>
      </p:pic>
      <p:pic>
        <p:nvPicPr>
          <p:cNvPr id="25" name="그림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0895" y="937853"/>
            <a:ext cx="9072138" cy="4732910"/>
          </a:xfrm>
          <a:prstGeom prst="rect">
            <a:avLst/>
          </a:prstGeom>
          <a:ln>
            <a:solidFill>
              <a:srgbClr val="A1A2A4"/>
            </a:solidFill>
          </a:ln>
        </p:spPr>
      </p:pic>
      <p:sp>
        <p:nvSpPr>
          <p:cNvPr id="24" name="직사각형 23"/>
          <p:cNvSpPr/>
          <p:nvPr/>
        </p:nvSpPr>
        <p:spPr>
          <a:xfrm>
            <a:off x="4935984" y="5743852"/>
            <a:ext cx="3506680" cy="443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6" name="그림 25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310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3"/>
          <a:srcRect l="-276"/>
          <a:stretch/>
        </p:blipFill>
        <p:spPr>
          <a:xfrm>
            <a:off x="1496291" y="508111"/>
            <a:ext cx="9097881" cy="5762020"/>
          </a:xfrm>
          <a:prstGeom prst="rect">
            <a:avLst/>
          </a:prstGeom>
        </p:spPr>
      </p:pic>
      <p:pic>
        <p:nvPicPr>
          <p:cNvPr id="25" name="그림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0895" y="937853"/>
            <a:ext cx="9072138" cy="4732910"/>
          </a:xfrm>
          <a:prstGeom prst="rect">
            <a:avLst/>
          </a:prstGeom>
          <a:ln>
            <a:solidFill>
              <a:srgbClr val="A1A2A4"/>
            </a:solidFill>
          </a:ln>
        </p:spPr>
      </p:pic>
      <p:sp>
        <p:nvSpPr>
          <p:cNvPr id="24" name="직사각형 23"/>
          <p:cNvSpPr/>
          <p:nvPr/>
        </p:nvSpPr>
        <p:spPr>
          <a:xfrm>
            <a:off x="5957616" y="4803095"/>
            <a:ext cx="1619250" cy="1151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직사각형 26"/>
          <p:cNvSpPr/>
          <p:nvPr/>
        </p:nvSpPr>
        <p:spPr>
          <a:xfrm>
            <a:off x="4935984" y="5743852"/>
            <a:ext cx="3506680" cy="443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6" name="그림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6166529" y="5370860"/>
            <a:ext cx="669016" cy="669016"/>
          </a:xfrm>
          <a:prstGeom prst="rect">
            <a:avLst/>
          </a:prstGeom>
        </p:spPr>
      </p:pic>
      <p:sp>
        <p:nvSpPr>
          <p:cNvPr id="17" name="모서리가 둥근 직사각형 16"/>
          <p:cNvSpPr/>
          <p:nvPr/>
        </p:nvSpPr>
        <p:spPr>
          <a:xfrm>
            <a:off x="4669188" y="4101018"/>
            <a:ext cx="2811714" cy="883138"/>
          </a:xfrm>
          <a:prstGeom prst="round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저장</a:t>
            </a:r>
            <a:r>
              <a:rPr lang="en-US" altLang="ko-KR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: </a:t>
            </a:r>
            <a:r>
              <a:rPr lang="ko-KR" altLang="en-US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중간저장</a:t>
            </a:r>
            <a:endParaRPr lang="en-US" altLang="ko-KR" b="1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ko-KR" altLang="en-US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신청</a:t>
            </a:r>
            <a:r>
              <a:rPr lang="en-US" altLang="ko-KR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: </a:t>
            </a:r>
            <a:r>
              <a:rPr lang="ko-KR" altLang="en-US" b="1" dirty="0" err="1">
                <a:latin typeface="HY견고딕" panose="02030600000101010101" pitchFamily="18" charset="-127"/>
                <a:ea typeface="HY견고딕" panose="02030600000101010101" pitchFamily="18" charset="-127"/>
              </a:rPr>
              <a:t>작성완료</a:t>
            </a:r>
            <a:r>
              <a:rPr lang="ko-KR" altLang="en-US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 및 신청</a:t>
            </a: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450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10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cxnSp>
        <p:nvCxnSpPr>
          <p:cNvPr id="19" name="직선 연결선 18"/>
          <p:cNvCxnSpPr/>
          <p:nvPr/>
        </p:nvCxnSpPr>
        <p:spPr>
          <a:xfrm>
            <a:off x="3186044" y="2660765"/>
            <a:ext cx="7400736" cy="0"/>
          </a:xfrm>
          <a:prstGeom prst="line">
            <a:avLst/>
          </a:prstGeom>
          <a:ln w="19050">
            <a:solidFill>
              <a:srgbClr val="9394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직사각형 31"/>
          <p:cNvSpPr/>
          <p:nvPr/>
        </p:nvSpPr>
        <p:spPr>
          <a:xfrm>
            <a:off x="3186042" y="2255029"/>
            <a:ext cx="900490" cy="338593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참여신청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4183424" y="2253077"/>
            <a:ext cx="898537" cy="338593"/>
          </a:xfrm>
          <a:prstGeom prst="rect">
            <a:avLst/>
          </a:prstGeom>
          <a:noFill/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회사소개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5178853" y="2253257"/>
            <a:ext cx="1517239" cy="338593"/>
          </a:xfrm>
          <a:prstGeom prst="rect">
            <a:avLst/>
          </a:prstGeom>
          <a:noFill/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인력양성 적정성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6782119" y="2255379"/>
            <a:ext cx="1017917" cy="338593"/>
          </a:xfrm>
          <a:prstGeom prst="rect">
            <a:avLst/>
          </a:prstGeom>
          <a:noFill/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CEO</a:t>
            </a:r>
            <a:r>
              <a:rPr lang="ko-KR" altLang="en-US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의지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7886063" y="2253077"/>
            <a:ext cx="1317485" cy="338593"/>
          </a:xfrm>
          <a:prstGeom prst="rect">
            <a:avLst/>
          </a:prstGeom>
          <a:noFill/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기업여건 적정성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7" name="직사각형 36"/>
          <p:cNvSpPr/>
          <p:nvPr/>
        </p:nvSpPr>
        <p:spPr>
          <a:xfrm>
            <a:off x="9287690" y="2253077"/>
            <a:ext cx="1207933" cy="338593"/>
          </a:xfrm>
          <a:prstGeom prst="rect">
            <a:avLst/>
          </a:prstGeom>
          <a:noFill/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훈련준비</a:t>
            </a:r>
            <a:r>
              <a:rPr lang="ko-KR" altLang="en-US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상황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38" name="그림 3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7301" y="1880891"/>
            <a:ext cx="2389479" cy="307219"/>
          </a:xfrm>
          <a:prstGeom prst="rect">
            <a:avLst/>
          </a:prstGeom>
        </p:spPr>
      </p:pic>
      <p:cxnSp>
        <p:nvCxnSpPr>
          <p:cNvPr id="29" name="직선 연결선 28"/>
          <p:cNvCxnSpPr/>
          <p:nvPr/>
        </p:nvCxnSpPr>
        <p:spPr>
          <a:xfrm>
            <a:off x="3193013" y="2981882"/>
            <a:ext cx="7400736" cy="0"/>
          </a:xfrm>
          <a:prstGeom prst="line">
            <a:avLst/>
          </a:prstGeom>
          <a:ln w="19050">
            <a:solidFill>
              <a:srgbClr val="9394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그림 3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93011" y="3048546"/>
            <a:ext cx="7400738" cy="1967733"/>
          </a:xfrm>
          <a:prstGeom prst="rect">
            <a:avLst/>
          </a:prstGeom>
        </p:spPr>
      </p:pic>
      <p:pic>
        <p:nvPicPr>
          <p:cNvPr id="40" name="그림 3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93009" y="5031422"/>
            <a:ext cx="7311467" cy="1238710"/>
          </a:xfrm>
          <a:prstGeom prst="rect">
            <a:avLst/>
          </a:prstGeom>
        </p:spPr>
      </p:pic>
      <p:cxnSp>
        <p:nvCxnSpPr>
          <p:cNvPr id="51" name="직선 연결선 50"/>
          <p:cNvCxnSpPr/>
          <p:nvPr/>
        </p:nvCxnSpPr>
        <p:spPr>
          <a:xfrm>
            <a:off x="3186042" y="2814340"/>
            <a:ext cx="203021" cy="0"/>
          </a:xfrm>
          <a:prstGeom prst="line">
            <a:avLst/>
          </a:prstGeom>
          <a:ln w="28575">
            <a:solidFill>
              <a:srgbClr val="4272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3328687" y="2676321"/>
            <a:ext cx="16209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일학습병행</a:t>
            </a:r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프로그램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4173006" y="4710305"/>
            <a:ext cx="776638" cy="182880"/>
          </a:xfrm>
          <a:prstGeom prst="rect">
            <a:avLst/>
          </a:prstGeom>
          <a:solidFill>
            <a:srgbClr val="FFFF65">
              <a:alpha val="30000"/>
            </a:srgb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0" name="직선 화살표 연결선 29"/>
          <p:cNvCxnSpPr/>
          <p:nvPr/>
        </p:nvCxnSpPr>
        <p:spPr>
          <a:xfrm>
            <a:off x="4949644" y="4793433"/>
            <a:ext cx="839585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5786427" y="4617079"/>
            <a:ext cx="11849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직접 클릭</a:t>
            </a:r>
            <a:endParaRPr lang="en-US" altLang="ko-K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2" name="모서리가 둥근 직사각형 41"/>
          <p:cNvSpPr/>
          <p:nvPr/>
        </p:nvSpPr>
        <p:spPr>
          <a:xfrm>
            <a:off x="5326280" y="1106339"/>
            <a:ext cx="3120264" cy="681487"/>
          </a:xfrm>
          <a:prstGeom prst="round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ko-KR" alt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필수 입력 </a:t>
            </a:r>
            <a:r>
              <a:rPr lang="ko-KR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및 빈칸 입력</a:t>
            </a:r>
            <a:endParaRPr lang="en-US" altLang="ko-K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96986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21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2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3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solidFill>
                <a:srgbClr val="B4B4B5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5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4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5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6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7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8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grpSp>
        <p:nvGrpSpPr>
          <p:cNvPr id="4" name="그룹 3"/>
          <p:cNvGrpSpPr/>
          <p:nvPr/>
        </p:nvGrpSpPr>
        <p:grpSpPr>
          <a:xfrm>
            <a:off x="1588580" y="307367"/>
            <a:ext cx="9029127" cy="5973328"/>
            <a:chOff x="1750850" y="244445"/>
            <a:chExt cx="8810123" cy="5859856"/>
          </a:xfrm>
        </p:grpSpPr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solidFill>
                <a:srgbClr val="B4B4B5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5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" t="4895" r="628" b="153"/>
          <a:stretch/>
        </p:blipFill>
        <p:spPr>
          <a:xfrm>
            <a:off x="1552754" y="500331"/>
            <a:ext cx="9066363" cy="5788325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1561205" y="497051"/>
            <a:ext cx="9056502" cy="5771960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4011151" y="2602825"/>
            <a:ext cx="417714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5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기업</a:t>
            </a:r>
            <a:endParaRPr lang="en-US" altLang="ko-KR" sz="5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ko-KR" altLang="en-US" sz="5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출석확인</a:t>
            </a:r>
            <a:endParaRPr lang="en-US" altLang="ko-KR" sz="5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533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7229" y="237373"/>
            <a:ext cx="2938165" cy="6341227"/>
          </a:xfrm>
          <a:prstGeom prst="rect">
            <a:avLst/>
          </a:prstGeom>
        </p:spPr>
      </p:pic>
      <p:pic>
        <p:nvPicPr>
          <p:cNvPr id="60" name="그림 5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45" r="24689"/>
          <a:stretch/>
        </p:blipFill>
        <p:spPr>
          <a:xfrm>
            <a:off x="1397980" y="18734"/>
            <a:ext cx="3543300" cy="68580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8986" y="237372"/>
            <a:ext cx="2897444" cy="6341227"/>
          </a:xfrm>
          <a:prstGeom prst="rect">
            <a:avLst/>
          </a:prstGeom>
        </p:spPr>
      </p:pic>
      <p:pic>
        <p:nvPicPr>
          <p:cNvPr id="62" name="그림 6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45" r="24689"/>
          <a:stretch/>
        </p:blipFill>
        <p:spPr>
          <a:xfrm>
            <a:off x="6736058" y="18734"/>
            <a:ext cx="3543300" cy="6858000"/>
          </a:xfrm>
          <a:prstGeom prst="rect">
            <a:avLst/>
          </a:prstGeom>
        </p:spPr>
      </p:pic>
      <p:pic>
        <p:nvPicPr>
          <p:cNvPr id="63" name="그림 6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486855">
            <a:off x="4275616" y="757103"/>
            <a:ext cx="669016" cy="669016"/>
          </a:xfrm>
          <a:prstGeom prst="rect">
            <a:avLst/>
          </a:prstGeom>
        </p:spPr>
      </p:pic>
      <p:pic>
        <p:nvPicPr>
          <p:cNvPr id="59" name="그림 5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486855">
            <a:off x="8404933" y="3060578"/>
            <a:ext cx="669016" cy="669016"/>
          </a:xfrm>
          <a:prstGeom prst="rect">
            <a:avLst/>
          </a:prstGeom>
        </p:spPr>
      </p:pic>
      <p:sp>
        <p:nvSpPr>
          <p:cNvPr id="2" name="직사각형 1"/>
          <p:cNvSpPr/>
          <p:nvPr/>
        </p:nvSpPr>
        <p:spPr>
          <a:xfrm>
            <a:off x="7306887" y="931024"/>
            <a:ext cx="1620982" cy="34913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6030106" y="1879936"/>
            <a:ext cx="4955203" cy="461665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marL="171450" indent="-171450">
              <a:buFontTx/>
              <a:buChar char="-"/>
            </a:pPr>
            <a:r>
              <a:rPr lang="en-US" altLang="ko-KR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HRD-Net</a:t>
            </a:r>
            <a:r>
              <a:rPr lang="ko-KR" alt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에 교</a:t>
            </a:r>
            <a:r>
              <a:rPr lang="en-US" altLang="ko-KR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·</a:t>
            </a:r>
            <a:r>
              <a:rPr lang="ko-KR" alt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강사로 등록된 경우 기업현장교사</a:t>
            </a:r>
            <a:r>
              <a:rPr lang="en-US" altLang="ko-KR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개인회원</a:t>
            </a:r>
            <a:r>
              <a:rPr lang="en-US" altLang="ko-KR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선택</a:t>
            </a:r>
            <a:endParaRPr lang="en-US" altLang="ko-KR" sz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marL="171450" indent="-171450">
              <a:buFontTx/>
              <a:buChar char="-"/>
            </a:pPr>
            <a:r>
              <a:rPr lang="en-US" altLang="ko-KR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HRD-Net</a:t>
            </a:r>
            <a:r>
              <a:rPr lang="ko-KR" alt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에 </a:t>
            </a:r>
            <a:r>
              <a:rPr lang="ko-KR" alt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교</a:t>
            </a:r>
            <a:r>
              <a:rPr lang="en-US" altLang="ko-KR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·</a:t>
            </a:r>
            <a:r>
              <a:rPr lang="ko-KR" alt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강사로 등록이 </a:t>
            </a:r>
            <a:r>
              <a:rPr lang="ko-KR" alt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안된 경우 기업 아이디로 로그인</a:t>
            </a:r>
            <a:endParaRPr lang="en-US" altLang="ko-KR" sz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54090409"/>
      </p:ext>
    </p:extLst>
  </p:cSld>
  <p:clrMapOvr>
    <a:masterClrMapping/>
  </p:clrMapOvr>
  <p:transition spd="slow">
    <p:push dir="u"/>
  </p:transition>
</p:sld>
</file>

<file path=ppt/slides/slide3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9172" y="237371"/>
            <a:ext cx="2962406" cy="6341227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45" r="24689"/>
          <a:stretch/>
        </p:blipFill>
        <p:spPr>
          <a:xfrm>
            <a:off x="1397980" y="18734"/>
            <a:ext cx="3543300" cy="6858000"/>
          </a:xfrm>
          <a:prstGeom prst="rect">
            <a:avLst/>
          </a:prstGeom>
        </p:spPr>
      </p:pic>
      <p:pic>
        <p:nvPicPr>
          <p:cNvPr id="63" name="그림 6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486855">
            <a:off x="2377416" y="5783880"/>
            <a:ext cx="669016" cy="669016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3177" y="237371"/>
            <a:ext cx="2949061" cy="6341227"/>
          </a:xfrm>
          <a:prstGeom prst="rect">
            <a:avLst/>
          </a:prstGeom>
        </p:spPr>
      </p:pic>
      <p:pic>
        <p:nvPicPr>
          <p:cNvPr id="62" name="그림 6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45" r="24689"/>
          <a:stretch/>
        </p:blipFill>
        <p:spPr>
          <a:xfrm>
            <a:off x="6736058" y="18734"/>
            <a:ext cx="3543300" cy="6858000"/>
          </a:xfrm>
          <a:prstGeom prst="rect">
            <a:avLst/>
          </a:prstGeom>
        </p:spPr>
      </p:pic>
      <p:pic>
        <p:nvPicPr>
          <p:cNvPr id="59" name="그림 5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486855">
            <a:off x="8427106" y="4282551"/>
            <a:ext cx="669016" cy="66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005814"/>
      </p:ext>
    </p:extLst>
  </p:cSld>
  <p:clrMapOvr>
    <a:masterClrMapping/>
  </p:clrMapOvr>
  <p:transition spd="slow">
    <p:push dir="u"/>
  </p:transition>
</p:sld>
</file>

<file path=ppt/slides/slide3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2416" y="224442"/>
            <a:ext cx="2918109" cy="6359237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45" r="24689"/>
          <a:stretch/>
        </p:blipFill>
        <p:spPr>
          <a:xfrm>
            <a:off x="1397980" y="18734"/>
            <a:ext cx="3543300" cy="68580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2486" y="224441"/>
            <a:ext cx="2930443" cy="6359237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45" r="24689"/>
          <a:stretch/>
        </p:blipFill>
        <p:spPr>
          <a:xfrm>
            <a:off x="6736058" y="18734"/>
            <a:ext cx="3543300" cy="6858000"/>
          </a:xfrm>
          <a:prstGeom prst="rect">
            <a:avLst/>
          </a:prstGeom>
        </p:spPr>
      </p:pic>
      <p:pic>
        <p:nvPicPr>
          <p:cNvPr id="59" name="그림 5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486855">
            <a:off x="8452339" y="3909139"/>
            <a:ext cx="669016" cy="66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181315"/>
      </p:ext>
    </p:extLst>
  </p:cSld>
  <p:clrMapOvr>
    <a:masterClrMapping/>
  </p:clrMapOvr>
  <p:transition spd="slow">
    <p:push dir="u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10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cxnSp>
        <p:nvCxnSpPr>
          <p:cNvPr id="19" name="직선 연결선 18"/>
          <p:cNvCxnSpPr/>
          <p:nvPr/>
        </p:nvCxnSpPr>
        <p:spPr>
          <a:xfrm>
            <a:off x="3186044" y="2660765"/>
            <a:ext cx="7400736" cy="0"/>
          </a:xfrm>
          <a:prstGeom prst="line">
            <a:avLst/>
          </a:prstGeom>
          <a:ln w="19050">
            <a:solidFill>
              <a:srgbClr val="9394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직사각형 31"/>
          <p:cNvSpPr/>
          <p:nvPr/>
        </p:nvSpPr>
        <p:spPr>
          <a:xfrm>
            <a:off x="3186042" y="2255029"/>
            <a:ext cx="900490" cy="338593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참여신청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4183424" y="2253077"/>
            <a:ext cx="898537" cy="338593"/>
          </a:xfrm>
          <a:prstGeom prst="rect">
            <a:avLst/>
          </a:prstGeom>
          <a:noFill/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회사소개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5178853" y="2253257"/>
            <a:ext cx="1517239" cy="338593"/>
          </a:xfrm>
          <a:prstGeom prst="rect">
            <a:avLst/>
          </a:prstGeom>
          <a:noFill/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인력양성 적정성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6782119" y="2255379"/>
            <a:ext cx="1017917" cy="338593"/>
          </a:xfrm>
          <a:prstGeom prst="rect">
            <a:avLst/>
          </a:prstGeom>
          <a:noFill/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CEO</a:t>
            </a:r>
            <a:r>
              <a:rPr lang="ko-KR" altLang="en-US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의지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7886063" y="2253077"/>
            <a:ext cx="1317485" cy="338593"/>
          </a:xfrm>
          <a:prstGeom prst="rect">
            <a:avLst/>
          </a:prstGeom>
          <a:noFill/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기업여건 적정성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7" name="직사각형 36"/>
          <p:cNvSpPr/>
          <p:nvPr/>
        </p:nvSpPr>
        <p:spPr>
          <a:xfrm>
            <a:off x="9287690" y="2253077"/>
            <a:ext cx="1207933" cy="338593"/>
          </a:xfrm>
          <a:prstGeom prst="rect">
            <a:avLst/>
          </a:prstGeom>
          <a:noFill/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훈련준비</a:t>
            </a:r>
            <a:r>
              <a:rPr lang="ko-KR" altLang="en-US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상황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38" name="그림 3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7301" y="1880891"/>
            <a:ext cx="2389479" cy="307219"/>
          </a:xfrm>
          <a:prstGeom prst="rect">
            <a:avLst/>
          </a:prstGeom>
        </p:spPr>
      </p:pic>
      <p:cxnSp>
        <p:nvCxnSpPr>
          <p:cNvPr id="29" name="직선 연결선 28"/>
          <p:cNvCxnSpPr/>
          <p:nvPr/>
        </p:nvCxnSpPr>
        <p:spPr>
          <a:xfrm>
            <a:off x="3193013" y="2981882"/>
            <a:ext cx="7400736" cy="0"/>
          </a:xfrm>
          <a:prstGeom prst="line">
            <a:avLst/>
          </a:prstGeom>
          <a:ln w="19050">
            <a:solidFill>
              <a:srgbClr val="9394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직선 연결선 29"/>
          <p:cNvCxnSpPr/>
          <p:nvPr/>
        </p:nvCxnSpPr>
        <p:spPr>
          <a:xfrm>
            <a:off x="3186042" y="2814340"/>
            <a:ext cx="203021" cy="0"/>
          </a:xfrm>
          <a:prstGeom prst="line">
            <a:avLst/>
          </a:prstGeom>
          <a:ln w="28575">
            <a:solidFill>
              <a:srgbClr val="4272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328687" y="2676321"/>
            <a:ext cx="16209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일학습병행</a:t>
            </a:r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프로그램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28" name="그림 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93011" y="3031819"/>
            <a:ext cx="7400738" cy="3158229"/>
          </a:xfrm>
          <a:prstGeom prst="rect">
            <a:avLst/>
          </a:prstGeom>
        </p:spPr>
      </p:pic>
      <p:sp>
        <p:nvSpPr>
          <p:cNvPr id="45" name="TextBox 44"/>
          <p:cNvSpPr txBox="1"/>
          <p:nvPr/>
        </p:nvSpPr>
        <p:spPr>
          <a:xfrm>
            <a:off x="5453057" y="6199520"/>
            <a:ext cx="5195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사업수행계획서</a:t>
            </a:r>
            <a:r>
              <a:rPr lang="en-US" altLang="ko-K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신용보고서</a:t>
            </a:r>
            <a:r>
              <a:rPr lang="ko-KR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 등 </a:t>
            </a:r>
            <a:r>
              <a:rPr lang="ko-KR" alt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한개파일로</a:t>
            </a:r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 첨부</a:t>
            </a:r>
            <a:endParaRPr lang="en-US" altLang="ko-K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44" name="그림 4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9193653" y="5644892"/>
            <a:ext cx="669016" cy="669016"/>
          </a:xfrm>
          <a:prstGeom prst="rect">
            <a:avLst/>
          </a:prstGeom>
        </p:spPr>
      </p:pic>
      <p:sp>
        <p:nvSpPr>
          <p:cNvPr id="40" name="직사각형 39"/>
          <p:cNvSpPr/>
          <p:nvPr/>
        </p:nvSpPr>
        <p:spPr>
          <a:xfrm>
            <a:off x="5057022" y="4064924"/>
            <a:ext cx="1260650" cy="182880"/>
          </a:xfrm>
          <a:prstGeom prst="rect">
            <a:avLst/>
          </a:prstGeom>
          <a:solidFill>
            <a:srgbClr val="FFFF65">
              <a:alpha val="30000"/>
            </a:srgb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" name="직선 화살표 연결선 2"/>
          <p:cNvCxnSpPr>
            <a:stCxn id="40" idx="1"/>
            <a:endCxn id="41" idx="3"/>
          </p:cNvCxnSpPr>
          <p:nvPr/>
        </p:nvCxnSpPr>
        <p:spPr>
          <a:xfrm flipH="1" flipV="1">
            <a:off x="4244734" y="4145229"/>
            <a:ext cx="812288" cy="1113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2923538" y="3991340"/>
            <a:ext cx="13211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외부위탁 클릭</a:t>
            </a:r>
            <a:endParaRPr lang="en-US" altLang="ko-KR" sz="1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6" name="모서리가 둥근 직사각형 45"/>
          <p:cNvSpPr/>
          <p:nvPr/>
        </p:nvSpPr>
        <p:spPr>
          <a:xfrm>
            <a:off x="5326280" y="1106339"/>
            <a:ext cx="3120264" cy="681487"/>
          </a:xfrm>
          <a:prstGeom prst="round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ko-KR" alt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필수 입력 </a:t>
            </a:r>
            <a:r>
              <a:rPr lang="ko-KR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및 빈칸 입력</a:t>
            </a:r>
            <a:endParaRPr lang="en-US" altLang="ko-K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16406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10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cxnSp>
        <p:nvCxnSpPr>
          <p:cNvPr id="19" name="직선 연결선 18"/>
          <p:cNvCxnSpPr/>
          <p:nvPr/>
        </p:nvCxnSpPr>
        <p:spPr>
          <a:xfrm>
            <a:off x="3186044" y="2660765"/>
            <a:ext cx="7400736" cy="0"/>
          </a:xfrm>
          <a:prstGeom prst="line">
            <a:avLst/>
          </a:prstGeom>
          <a:ln w="19050">
            <a:solidFill>
              <a:srgbClr val="9394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직사각형 31"/>
          <p:cNvSpPr/>
          <p:nvPr/>
        </p:nvSpPr>
        <p:spPr>
          <a:xfrm>
            <a:off x="3186042" y="2255029"/>
            <a:ext cx="900490" cy="338593"/>
          </a:xfrm>
          <a:prstGeom prst="rect">
            <a:avLst/>
          </a:prstGeom>
          <a:noFill/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참여신청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4183424" y="2253077"/>
            <a:ext cx="898537" cy="338593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회사소개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5178853" y="2253257"/>
            <a:ext cx="1517239" cy="338593"/>
          </a:xfrm>
          <a:prstGeom prst="rect">
            <a:avLst/>
          </a:prstGeom>
          <a:noFill/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인력양성 적정성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6782119" y="2255379"/>
            <a:ext cx="1017917" cy="338593"/>
          </a:xfrm>
          <a:prstGeom prst="rect">
            <a:avLst/>
          </a:prstGeom>
          <a:noFill/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CEO</a:t>
            </a:r>
            <a:r>
              <a:rPr lang="ko-KR" altLang="en-US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의지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7886063" y="2253077"/>
            <a:ext cx="1317485" cy="338593"/>
          </a:xfrm>
          <a:prstGeom prst="rect">
            <a:avLst/>
          </a:prstGeom>
          <a:noFill/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기업여건 적정성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7" name="직사각형 36"/>
          <p:cNvSpPr/>
          <p:nvPr/>
        </p:nvSpPr>
        <p:spPr>
          <a:xfrm>
            <a:off x="9287690" y="2253077"/>
            <a:ext cx="1207933" cy="338593"/>
          </a:xfrm>
          <a:prstGeom prst="rect">
            <a:avLst/>
          </a:prstGeom>
          <a:noFill/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훈련준비</a:t>
            </a:r>
            <a:r>
              <a:rPr lang="ko-KR" altLang="en-US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상황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38" name="그림 3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7301" y="1880891"/>
            <a:ext cx="2389479" cy="307219"/>
          </a:xfrm>
          <a:prstGeom prst="rect">
            <a:avLst/>
          </a:prstGeom>
        </p:spPr>
      </p:pic>
      <p:cxnSp>
        <p:nvCxnSpPr>
          <p:cNvPr id="39" name="직선 연결선 38"/>
          <p:cNvCxnSpPr/>
          <p:nvPr/>
        </p:nvCxnSpPr>
        <p:spPr>
          <a:xfrm>
            <a:off x="3189797" y="2981248"/>
            <a:ext cx="7400736" cy="0"/>
          </a:xfrm>
          <a:prstGeom prst="line">
            <a:avLst/>
          </a:prstGeom>
          <a:ln w="19050">
            <a:solidFill>
              <a:srgbClr val="9394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직선 연결선 39"/>
          <p:cNvCxnSpPr/>
          <p:nvPr/>
        </p:nvCxnSpPr>
        <p:spPr>
          <a:xfrm>
            <a:off x="3182826" y="2813706"/>
            <a:ext cx="203021" cy="0"/>
          </a:xfrm>
          <a:prstGeom prst="line">
            <a:avLst/>
          </a:prstGeom>
          <a:ln w="28575">
            <a:solidFill>
              <a:srgbClr val="4272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3325471" y="2675687"/>
            <a:ext cx="11592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참여기관 정보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46" name="그림 4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82826" y="3029787"/>
            <a:ext cx="7407707" cy="2091400"/>
          </a:xfrm>
          <a:prstGeom prst="rect">
            <a:avLst/>
          </a:prstGeom>
        </p:spPr>
      </p:pic>
      <p:pic>
        <p:nvPicPr>
          <p:cNvPr id="49" name="그림 4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8956935" y="4949302"/>
            <a:ext cx="669016" cy="669016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6568779" y="4566503"/>
            <a:ext cx="3954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기업에서 보유하고 있는 조직도 첨부</a:t>
            </a:r>
            <a:endParaRPr lang="en-US" altLang="ko-K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52" name="그림 5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4495851" y="2484170"/>
            <a:ext cx="669016" cy="669016"/>
          </a:xfrm>
          <a:prstGeom prst="rect">
            <a:avLst/>
          </a:prstGeom>
        </p:spPr>
      </p:pic>
      <p:sp>
        <p:nvSpPr>
          <p:cNvPr id="30" name="모서리가 둥근 직사각형 29"/>
          <p:cNvSpPr/>
          <p:nvPr/>
        </p:nvSpPr>
        <p:spPr>
          <a:xfrm>
            <a:off x="5326280" y="1106339"/>
            <a:ext cx="3120264" cy="681487"/>
          </a:xfrm>
          <a:prstGeom prst="round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ko-KR" alt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필수 입력 </a:t>
            </a:r>
            <a:r>
              <a:rPr lang="ko-KR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및 빈칸 입력</a:t>
            </a:r>
            <a:endParaRPr lang="en-US" altLang="ko-K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49691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10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cxnSp>
        <p:nvCxnSpPr>
          <p:cNvPr id="19" name="직선 연결선 18"/>
          <p:cNvCxnSpPr/>
          <p:nvPr/>
        </p:nvCxnSpPr>
        <p:spPr>
          <a:xfrm>
            <a:off x="3186044" y="2660765"/>
            <a:ext cx="7400736" cy="0"/>
          </a:xfrm>
          <a:prstGeom prst="line">
            <a:avLst/>
          </a:prstGeom>
          <a:ln w="19050">
            <a:solidFill>
              <a:srgbClr val="9394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직사각형 31"/>
          <p:cNvSpPr/>
          <p:nvPr/>
        </p:nvSpPr>
        <p:spPr>
          <a:xfrm>
            <a:off x="3186042" y="2255029"/>
            <a:ext cx="900490" cy="338593"/>
          </a:xfrm>
          <a:prstGeom prst="rect">
            <a:avLst/>
          </a:prstGeom>
          <a:noFill/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참여신청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4183424" y="2253077"/>
            <a:ext cx="898537" cy="338593"/>
          </a:xfrm>
          <a:prstGeom prst="rect">
            <a:avLst/>
          </a:prstGeom>
          <a:noFill/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회사소개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5178853" y="2253257"/>
            <a:ext cx="1517239" cy="338593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인력양성 적정성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6782119" y="2255379"/>
            <a:ext cx="1017917" cy="338593"/>
          </a:xfrm>
          <a:prstGeom prst="rect">
            <a:avLst/>
          </a:prstGeom>
          <a:noFill/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CEO</a:t>
            </a:r>
            <a:r>
              <a:rPr lang="ko-KR" altLang="en-US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의지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7886063" y="2253077"/>
            <a:ext cx="1317485" cy="338593"/>
          </a:xfrm>
          <a:prstGeom prst="rect">
            <a:avLst/>
          </a:prstGeom>
          <a:noFill/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기업여건 적정성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7" name="직사각형 36"/>
          <p:cNvSpPr/>
          <p:nvPr/>
        </p:nvSpPr>
        <p:spPr>
          <a:xfrm>
            <a:off x="9287690" y="2253077"/>
            <a:ext cx="1207933" cy="338593"/>
          </a:xfrm>
          <a:prstGeom prst="rect">
            <a:avLst/>
          </a:prstGeom>
          <a:noFill/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훈련준비</a:t>
            </a:r>
            <a:r>
              <a:rPr lang="ko-KR" altLang="en-US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상황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38" name="그림 3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7301" y="1880891"/>
            <a:ext cx="2389479" cy="307219"/>
          </a:xfrm>
          <a:prstGeom prst="rect">
            <a:avLst/>
          </a:prstGeom>
        </p:spPr>
      </p:pic>
      <p:cxnSp>
        <p:nvCxnSpPr>
          <p:cNvPr id="30" name="직선 연결선 29"/>
          <p:cNvCxnSpPr/>
          <p:nvPr/>
        </p:nvCxnSpPr>
        <p:spPr>
          <a:xfrm>
            <a:off x="3193013" y="2979909"/>
            <a:ext cx="7400736" cy="0"/>
          </a:xfrm>
          <a:prstGeom prst="line">
            <a:avLst/>
          </a:prstGeom>
          <a:ln w="19050">
            <a:solidFill>
              <a:srgbClr val="9394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 30"/>
          <p:cNvCxnSpPr/>
          <p:nvPr/>
        </p:nvCxnSpPr>
        <p:spPr>
          <a:xfrm>
            <a:off x="3186042" y="2812367"/>
            <a:ext cx="203021" cy="0"/>
          </a:xfrm>
          <a:prstGeom prst="line">
            <a:avLst/>
          </a:prstGeom>
          <a:ln w="28575">
            <a:solidFill>
              <a:srgbClr val="4272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3328687" y="2674348"/>
            <a:ext cx="16209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훈련프로그램 적절성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43" name="그림 4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93011" y="3017998"/>
            <a:ext cx="7400738" cy="2562978"/>
          </a:xfrm>
          <a:prstGeom prst="rect">
            <a:avLst/>
          </a:prstGeom>
        </p:spPr>
      </p:pic>
      <p:cxnSp>
        <p:nvCxnSpPr>
          <p:cNvPr id="44" name="직선 연결선 43"/>
          <p:cNvCxnSpPr/>
          <p:nvPr/>
        </p:nvCxnSpPr>
        <p:spPr>
          <a:xfrm>
            <a:off x="3193012" y="5899756"/>
            <a:ext cx="7400736" cy="0"/>
          </a:xfrm>
          <a:prstGeom prst="line">
            <a:avLst/>
          </a:prstGeom>
          <a:ln w="19050">
            <a:solidFill>
              <a:srgbClr val="9394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직선 연결선 44"/>
          <p:cNvCxnSpPr/>
          <p:nvPr/>
        </p:nvCxnSpPr>
        <p:spPr>
          <a:xfrm>
            <a:off x="3186041" y="5722689"/>
            <a:ext cx="203021" cy="0"/>
          </a:xfrm>
          <a:prstGeom prst="line">
            <a:avLst/>
          </a:prstGeom>
          <a:ln w="28575">
            <a:solidFill>
              <a:srgbClr val="4272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3328686" y="5584670"/>
            <a:ext cx="1980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일학습병행</a:t>
            </a:r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2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학습근로자</a:t>
            </a:r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수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53" name="그림 5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86042" y="5937844"/>
            <a:ext cx="6822176" cy="332287"/>
          </a:xfrm>
          <a:prstGeom prst="rect">
            <a:avLst/>
          </a:prstGeom>
        </p:spPr>
      </p:pic>
      <p:pic>
        <p:nvPicPr>
          <p:cNvPr id="56" name="그림 5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5733692" y="2541776"/>
            <a:ext cx="669016" cy="669016"/>
          </a:xfrm>
          <a:prstGeom prst="rect">
            <a:avLst/>
          </a:prstGeom>
        </p:spPr>
      </p:pic>
      <p:sp>
        <p:nvSpPr>
          <p:cNvPr id="39" name="모서리가 둥근 직사각형 38"/>
          <p:cNvSpPr/>
          <p:nvPr/>
        </p:nvSpPr>
        <p:spPr>
          <a:xfrm>
            <a:off x="5326280" y="1106339"/>
            <a:ext cx="3120264" cy="681487"/>
          </a:xfrm>
          <a:prstGeom prst="round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ko-KR" alt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필수 입력 </a:t>
            </a:r>
            <a:r>
              <a:rPr lang="ko-KR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및 빈칸 입력</a:t>
            </a:r>
            <a:endParaRPr lang="en-US" altLang="ko-K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3153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10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cxnSp>
        <p:nvCxnSpPr>
          <p:cNvPr id="19" name="직선 연결선 18"/>
          <p:cNvCxnSpPr/>
          <p:nvPr/>
        </p:nvCxnSpPr>
        <p:spPr>
          <a:xfrm>
            <a:off x="3186044" y="2660765"/>
            <a:ext cx="7400736" cy="0"/>
          </a:xfrm>
          <a:prstGeom prst="line">
            <a:avLst/>
          </a:prstGeom>
          <a:ln w="19050">
            <a:solidFill>
              <a:srgbClr val="9394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직사각형 31"/>
          <p:cNvSpPr/>
          <p:nvPr/>
        </p:nvSpPr>
        <p:spPr>
          <a:xfrm>
            <a:off x="3186042" y="2255029"/>
            <a:ext cx="900490" cy="338593"/>
          </a:xfrm>
          <a:prstGeom prst="rect">
            <a:avLst/>
          </a:prstGeom>
          <a:noFill/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참여신청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4183424" y="2253077"/>
            <a:ext cx="898537" cy="338593"/>
          </a:xfrm>
          <a:prstGeom prst="rect">
            <a:avLst/>
          </a:prstGeom>
          <a:noFill/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회사소개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5178853" y="2253257"/>
            <a:ext cx="1517239" cy="338593"/>
          </a:xfrm>
          <a:prstGeom prst="rect">
            <a:avLst/>
          </a:prstGeom>
          <a:noFill/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인력양성 적정성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6782119" y="2255379"/>
            <a:ext cx="1017917" cy="338593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CEO</a:t>
            </a:r>
            <a:r>
              <a:rPr lang="ko-KR" altLang="en-US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의지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7886063" y="2253077"/>
            <a:ext cx="1317485" cy="338593"/>
          </a:xfrm>
          <a:prstGeom prst="rect">
            <a:avLst/>
          </a:prstGeom>
          <a:noFill/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기업여건 적정성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7" name="직사각형 36"/>
          <p:cNvSpPr/>
          <p:nvPr/>
        </p:nvSpPr>
        <p:spPr>
          <a:xfrm>
            <a:off x="9287690" y="2253077"/>
            <a:ext cx="1207933" cy="338593"/>
          </a:xfrm>
          <a:prstGeom prst="rect">
            <a:avLst/>
          </a:prstGeom>
          <a:noFill/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훈련준비</a:t>
            </a:r>
            <a:r>
              <a:rPr lang="ko-KR" altLang="en-US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상황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38" name="그림 3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7301" y="1880891"/>
            <a:ext cx="2389479" cy="307219"/>
          </a:xfrm>
          <a:prstGeom prst="rect">
            <a:avLst/>
          </a:prstGeom>
        </p:spPr>
      </p:pic>
      <p:cxnSp>
        <p:nvCxnSpPr>
          <p:cNvPr id="39" name="직선 연결선 38"/>
          <p:cNvCxnSpPr/>
          <p:nvPr/>
        </p:nvCxnSpPr>
        <p:spPr>
          <a:xfrm>
            <a:off x="3193013" y="2977720"/>
            <a:ext cx="7393767" cy="0"/>
          </a:xfrm>
          <a:prstGeom prst="line">
            <a:avLst/>
          </a:prstGeom>
          <a:ln w="19050">
            <a:solidFill>
              <a:srgbClr val="9394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그림 4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86043" y="3035785"/>
            <a:ext cx="7387866" cy="2917444"/>
          </a:xfrm>
          <a:prstGeom prst="rect">
            <a:avLst/>
          </a:prstGeom>
        </p:spPr>
      </p:pic>
      <p:sp>
        <p:nvSpPr>
          <p:cNvPr id="47" name="직사각형 46"/>
          <p:cNvSpPr/>
          <p:nvPr/>
        </p:nvSpPr>
        <p:spPr>
          <a:xfrm>
            <a:off x="4493243" y="4012810"/>
            <a:ext cx="6034703" cy="447372"/>
          </a:xfrm>
          <a:prstGeom prst="rect">
            <a:avLst/>
          </a:prstGeom>
          <a:noFill/>
          <a:ln w="19050">
            <a:solidFill>
              <a:srgbClr val="24AB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직사각형 47"/>
          <p:cNvSpPr/>
          <p:nvPr/>
        </p:nvSpPr>
        <p:spPr>
          <a:xfrm>
            <a:off x="4493243" y="3283116"/>
            <a:ext cx="6034703" cy="447372"/>
          </a:xfrm>
          <a:prstGeom prst="rect">
            <a:avLst/>
          </a:prstGeom>
          <a:noFill/>
          <a:ln w="19050">
            <a:solidFill>
              <a:srgbClr val="24AB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9" name="직사각형 48"/>
          <p:cNvSpPr/>
          <p:nvPr/>
        </p:nvSpPr>
        <p:spPr>
          <a:xfrm>
            <a:off x="4490373" y="4751800"/>
            <a:ext cx="6034703" cy="447372"/>
          </a:xfrm>
          <a:prstGeom prst="rect">
            <a:avLst/>
          </a:prstGeom>
          <a:noFill/>
          <a:ln w="19050">
            <a:solidFill>
              <a:srgbClr val="24AB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0" name="직사각형 49"/>
          <p:cNvSpPr/>
          <p:nvPr/>
        </p:nvSpPr>
        <p:spPr>
          <a:xfrm>
            <a:off x="4496127" y="5490791"/>
            <a:ext cx="6034703" cy="447372"/>
          </a:xfrm>
          <a:prstGeom prst="rect">
            <a:avLst/>
          </a:prstGeom>
          <a:noFill/>
          <a:ln w="19050">
            <a:solidFill>
              <a:srgbClr val="24AB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8" name="그림 5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7214444" y="2540422"/>
            <a:ext cx="667224" cy="667224"/>
          </a:xfrm>
          <a:prstGeom prst="rect">
            <a:avLst/>
          </a:prstGeom>
        </p:spPr>
      </p:pic>
      <p:cxnSp>
        <p:nvCxnSpPr>
          <p:cNvPr id="59" name="직선 연결선 58"/>
          <p:cNvCxnSpPr/>
          <p:nvPr/>
        </p:nvCxnSpPr>
        <p:spPr>
          <a:xfrm>
            <a:off x="3186042" y="2805141"/>
            <a:ext cx="203021" cy="0"/>
          </a:xfrm>
          <a:prstGeom prst="line">
            <a:avLst/>
          </a:prstGeom>
          <a:ln w="28575">
            <a:solidFill>
              <a:srgbClr val="4272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3328687" y="2667122"/>
            <a:ext cx="16209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CEO</a:t>
            </a:r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의 철학 및 의지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0" name="모서리가 둥근 직사각형 39"/>
          <p:cNvSpPr/>
          <p:nvPr/>
        </p:nvSpPr>
        <p:spPr>
          <a:xfrm>
            <a:off x="5326280" y="1106339"/>
            <a:ext cx="3120264" cy="681487"/>
          </a:xfrm>
          <a:prstGeom prst="round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ko-KR" alt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필수 입력 </a:t>
            </a:r>
            <a:r>
              <a:rPr lang="ko-KR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및 빈칸 입력</a:t>
            </a:r>
            <a:endParaRPr lang="en-US" altLang="ko-K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72141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10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cxnSp>
        <p:nvCxnSpPr>
          <p:cNvPr id="19" name="직선 연결선 18"/>
          <p:cNvCxnSpPr/>
          <p:nvPr/>
        </p:nvCxnSpPr>
        <p:spPr>
          <a:xfrm>
            <a:off x="3186044" y="2660765"/>
            <a:ext cx="7400736" cy="0"/>
          </a:xfrm>
          <a:prstGeom prst="line">
            <a:avLst/>
          </a:prstGeom>
          <a:ln w="19050">
            <a:solidFill>
              <a:srgbClr val="9394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직사각형 31"/>
          <p:cNvSpPr/>
          <p:nvPr/>
        </p:nvSpPr>
        <p:spPr>
          <a:xfrm>
            <a:off x="3186042" y="2255029"/>
            <a:ext cx="900490" cy="338593"/>
          </a:xfrm>
          <a:prstGeom prst="rect">
            <a:avLst/>
          </a:prstGeom>
          <a:noFill/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참여신청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4183424" y="2253077"/>
            <a:ext cx="898537" cy="338593"/>
          </a:xfrm>
          <a:prstGeom prst="rect">
            <a:avLst/>
          </a:prstGeom>
          <a:noFill/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회사소개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5178853" y="2253257"/>
            <a:ext cx="1517239" cy="338593"/>
          </a:xfrm>
          <a:prstGeom prst="rect">
            <a:avLst/>
          </a:prstGeom>
          <a:noFill/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인력양성 적정성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6782119" y="2255379"/>
            <a:ext cx="1017917" cy="338593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CEO</a:t>
            </a:r>
            <a:r>
              <a:rPr lang="ko-KR" altLang="en-US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의지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7886063" y="2253077"/>
            <a:ext cx="1317485" cy="338593"/>
          </a:xfrm>
          <a:prstGeom prst="rect">
            <a:avLst/>
          </a:prstGeom>
          <a:noFill/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기업여건 적정성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7" name="직사각형 36"/>
          <p:cNvSpPr/>
          <p:nvPr/>
        </p:nvSpPr>
        <p:spPr>
          <a:xfrm>
            <a:off x="9287690" y="2253077"/>
            <a:ext cx="1207933" cy="338593"/>
          </a:xfrm>
          <a:prstGeom prst="rect">
            <a:avLst/>
          </a:prstGeom>
          <a:noFill/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훈련준비</a:t>
            </a:r>
            <a:r>
              <a:rPr lang="ko-KR" altLang="en-US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상황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38" name="그림 3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7301" y="1880891"/>
            <a:ext cx="2389479" cy="307219"/>
          </a:xfrm>
          <a:prstGeom prst="rect">
            <a:avLst/>
          </a:prstGeom>
        </p:spPr>
      </p:pic>
      <p:cxnSp>
        <p:nvCxnSpPr>
          <p:cNvPr id="60" name="직선 연결선 59"/>
          <p:cNvCxnSpPr/>
          <p:nvPr/>
        </p:nvCxnSpPr>
        <p:spPr>
          <a:xfrm>
            <a:off x="3193013" y="2982208"/>
            <a:ext cx="7400736" cy="0"/>
          </a:xfrm>
          <a:prstGeom prst="line">
            <a:avLst/>
          </a:prstGeom>
          <a:ln w="19050">
            <a:solidFill>
              <a:srgbClr val="9394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직선 연결선 60"/>
          <p:cNvCxnSpPr/>
          <p:nvPr/>
        </p:nvCxnSpPr>
        <p:spPr>
          <a:xfrm>
            <a:off x="3186042" y="2805141"/>
            <a:ext cx="203021" cy="0"/>
          </a:xfrm>
          <a:prstGeom prst="line">
            <a:avLst/>
          </a:prstGeom>
          <a:ln w="28575">
            <a:solidFill>
              <a:srgbClr val="4272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3328687" y="2667122"/>
            <a:ext cx="16209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CEO</a:t>
            </a:r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의 철학 및 의지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63" name="그림 62"/>
          <p:cNvPicPr>
            <a:picLocks noChangeAspect="1"/>
          </p:cNvPicPr>
          <p:nvPr/>
        </p:nvPicPr>
        <p:blipFill rotWithShape="1">
          <a:blip r:embed="rId5"/>
          <a:srcRect r="14229"/>
          <a:stretch/>
        </p:blipFill>
        <p:spPr>
          <a:xfrm>
            <a:off x="3186042" y="3040272"/>
            <a:ext cx="6836734" cy="1581651"/>
          </a:xfrm>
          <a:prstGeom prst="rect">
            <a:avLst/>
          </a:prstGeom>
        </p:spPr>
      </p:pic>
      <p:cxnSp>
        <p:nvCxnSpPr>
          <p:cNvPr id="64" name="직선 연결선 63"/>
          <p:cNvCxnSpPr/>
          <p:nvPr/>
        </p:nvCxnSpPr>
        <p:spPr>
          <a:xfrm>
            <a:off x="3193013" y="4899857"/>
            <a:ext cx="7400736" cy="0"/>
          </a:xfrm>
          <a:prstGeom prst="line">
            <a:avLst/>
          </a:prstGeom>
          <a:ln w="19050">
            <a:solidFill>
              <a:srgbClr val="9394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직선 연결선 64"/>
          <p:cNvCxnSpPr/>
          <p:nvPr/>
        </p:nvCxnSpPr>
        <p:spPr>
          <a:xfrm>
            <a:off x="3186042" y="4722790"/>
            <a:ext cx="203021" cy="0"/>
          </a:xfrm>
          <a:prstGeom prst="line">
            <a:avLst/>
          </a:prstGeom>
          <a:ln w="28575">
            <a:solidFill>
              <a:srgbClr val="4272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3328687" y="4584771"/>
            <a:ext cx="13131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학습근로자</a:t>
            </a:r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대우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67" name="그림 6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93012" y="4922679"/>
            <a:ext cx="6967788" cy="1347452"/>
          </a:xfrm>
          <a:prstGeom prst="rect">
            <a:avLst/>
          </a:prstGeom>
        </p:spPr>
      </p:pic>
      <p:sp>
        <p:nvSpPr>
          <p:cNvPr id="31" name="모서리가 둥근 직사각형 30"/>
          <p:cNvSpPr/>
          <p:nvPr/>
        </p:nvSpPr>
        <p:spPr>
          <a:xfrm>
            <a:off x="5326280" y="1106339"/>
            <a:ext cx="3120264" cy="681487"/>
          </a:xfrm>
          <a:prstGeom prst="round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ko-KR" alt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필수 입력 </a:t>
            </a:r>
            <a:r>
              <a:rPr lang="ko-KR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및 빈칸 입력</a:t>
            </a:r>
            <a:endParaRPr lang="en-US" altLang="ko-K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9" name="직사각형 38"/>
          <p:cNvSpPr/>
          <p:nvPr/>
        </p:nvSpPr>
        <p:spPr>
          <a:xfrm>
            <a:off x="4287777" y="4908760"/>
            <a:ext cx="891075" cy="190986"/>
          </a:xfrm>
          <a:prstGeom prst="rect">
            <a:avLst/>
          </a:prstGeom>
          <a:solidFill>
            <a:srgbClr val="FFFF65">
              <a:alpha val="30000"/>
            </a:srgb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0" name="직선 화살표 연결선 39"/>
          <p:cNvCxnSpPr/>
          <p:nvPr/>
        </p:nvCxnSpPr>
        <p:spPr>
          <a:xfrm flipV="1">
            <a:off x="5194376" y="4991888"/>
            <a:ext cx="1278129" cy="17908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6365469" y="4807222"/>
            <a:ext cx="3185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당해년도</a:t>
            </a:r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 최저임금 이상 입력</a:t>
            </a:r>
            <a:endParaRPr lang="en-US" altLang="ko-K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59279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10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sp>
        <p:nvSpPr>
          <p:cNvPr id="32" name="직사각형 31"/>
          <p:cNvSpPr/>
          <p:nvPr/>
        </p:nvSpPr>
        <p:spPr>
          <a:xfrm>
            <a:off x="3186042" y="2255029"/>
            <a:ext cx="900490" cy="338593"/>
          </a:xfrm>
          <a:prstGeom prst="rect">
            <a:avLst/>
          </a:prstGeom>
          <a:noFill/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참여신청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4183424" y="2253077"/>
            <a:ext cx="898537" cy="338593"/>
          </a:xfrm>
          <a:prstGeom prst="rect">
            <a:avLst/>
          </a:prstGeom>
          <a:noFill/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회사소개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5178853" y="2253257"/>
            <a:ext cx="1517239" cy="338593"/>
          </a:xfrm>
          <a:prstGeom prst="rect">
            <a:avLst/>
          </a:prstGeom>
          <a:noFill/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인력양성 적정성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6782119" y="2255379"/>
            <a:ext cx="1017917" cy="338593"/>
          </a:xfrm>
          <a:prstGeom prst="rect">
            <a:avLst/>
          </a:prstGeom>
          <a:noFill/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CEO</a:t>
            </a:r>
            <a:r>
              <a:rPr lang="ko-KR" altLang="en-US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의지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7886063" y="2253077"/>
            <a:ext cx="1317485" cy="338593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기업여건 적정성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7" name="직사각형 36"/>
          <p:cNvSpPr/>
          <p:nvPr/>
        </p:nvSpPr>
        <p:spPr>
          <a:xfrm>
            <a:off x="9287690" y="2253077"/>
            <a:ext cx="1207933" cy="338593"/>
          </a:xfrm>
          <a:prstGeom prst="rect">
            <a:avLst/>
          </a:prstGeom>
          <a:noFill/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훈련준비</a:t>
            </a:r>
            <a:r>
              <a:rPr lang="ko-KR" altLang="en-US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상황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38" name="그림 3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7301" y="1880891"/>
            <a:ext cx="2389479" cy="307219"/>
          </a:xfrm>
          <a:prstGeom prst="rect">
            <a:avLst/>
          </a:prstGeom>
        </p:spPr>
      </p:pic>
      <p:cxnSp>
        <p:nvCxnSpPr>
          <p:cNvPr id="31" name="직선 연결선 30"/>
          <p:cNvCxnSpPr/>
          <p:nvPr/>
        </p:nvCxnSpPr>
        <p:spPr>
          <a:xfrm>
            <a:off x="3193013" y="2971723"/>
            <a:ext cx="7400736" cy="0"/>
          </a:xfrm>
          <a:prstGeom prst="line">
            <a:avLst/>
          </a:prstGeom>
          <a:ln w="19050">
            <a:solidFill>
              <a:srgbClr val="9394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직선 연결선 38"/>
          <p:cNvCxnSpPr/>
          <p:nvPr/>
        </p:nvCxnSpPr>
        <p:spPr>
          <a:xfrm>
            <a:off x="3186042" y="2794656"/>
            <a:ext cx="203021" cy="0"/>
          </a:xfrm>
          <a:prstGeom prst="line">
            <a:avLst/>
          </a:prstGeom>
          <a:ln w="28575">
            <a:solidFill>
              <a:srgbClr val="4272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3328687" y="2656637"/>
            <a:ext cx="16722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신용등급 및 기업규모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41" name="그림 4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86043" y="3009922"/>
            <a:ext cx="6802228" cy="1287911"/>
          </a:xfrm>
          <a:prstGeom prst="rect">
            <a:avLst/>
          </a:prstGeom>
        </p:spPr>
      </p:pic>
      <p:cxnSp>
        <p:nvCxnSpPr>
          <p:cNvPr id="42" name="직선 연결선 41"/>
          <p:cNvCxnSpPr/>
          <p:nvPr/>
        </p:nvCxnSpPr>
        <p:spPr>
          <a:xfrm>
            <a:off x="3193013" y="4651117"/>
            <a:ext cx="7400736" cy="0"/>
          </a:xfrm>
          <a:prstGeom prst="line">
            <a:avLst/>
          </a:prstGeom>
          <a:ln w="19050">
            <a:solidFill>
              <a:srgbClr val="9394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직선 연결선 42"/>
          <p:cNvCxnSpPr/>
          <p:nvPr/>
        </p:nvCxnSpPr>
        <p:spPr>
          <a:xfrm>
            <a:off x="3186042" y="4474050"/>
            <a:ext cx="203021" cy="0"/>
          </a:xfrm>
          <a:prstGeom prst="line">
            <a:avLst/>
          </a:prstGeom>
          <a:ln w="28575">
            <a:solidFill>
              <a:srgbClr val="4272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328687" y="4336031"/>
            <a:ext cx="31213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기업의 근로조건</a:t>
            </a:r>
            <a:r>
              <a:rPr lang="en-US" altLang="ko-KR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기술력</a:t>
            </a:r>
            <a:r>
              <a:rPr lang="en-US" altLang="ko-KR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기술자 보유현황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45" name="그림 4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86042" y="4689205"/>
            <a:ext cx="7407707" cy="1304347"/>
          </a:xfrm>
          <a:prstGeom prst="rect">
            <a:avLst/>
          </a:prstGeom>
        </p:spPr>
      </p:pic>
      <p:cxnSp>
        <p:nvCxnSpPr>
          <p:cNvPr id="48" name="직선 연결선 47"/>
          <p:cNvCxnSpPr/>
          <p:nvPr/>
        </p:nvCxnSpPr>
        <p:spPr>
          <a:xfrm>
            <a:off x="3186044" y="2660765"/>
            <a:ext cx="7400736" cy="0"/>
          </a:xfrm>
          <a:prstGeom prst="line">
            <a:avLst/>
          </a:prstGeom>
          <a:ln w="19050">
            <a:solidFill>
              <a:srgbClr val="9394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" name="그림 4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8415498" y="2472315"/>
            <a:ext cx="669016" cy="669016"/>
          </a:xfrm>
          <a:prstGeom prst="rect">
            <a:avLst/>
          </a:prstGeom>
        </p:spPr>
      </p:pic>
      <p:sp>
        <p:nvSpPr>
          <p:cNvPr id="50" name="모서리가 둥근 직사각형 49"/>
          <p:cNvSpPr/>
          <p:nvPr/>
        </p:nvSpPr>
        <p:spPr>
          <a:xfrm>
            <a:off x="5326280" y="1106339"/>
            <a:ext cx="3120264" cy="681487"/>
          </a:xfrm>
          <a:prstGeom prst="round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ko-KR" alt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필수 입력 </a:t>
            </a:r>
            <a:r>
              <a:rPr lang="ko-KR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및 빈칸 입력</a:t>
            </a:r>
            <a:endParaRPr lang="en-US" altLang="ko-K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96029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10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sp>
        <p:nvSpPr>
          <p:cNvPr id="32" name="직사각형 31"/>
          <p:cNvSpPr/>
          <p:nvPr/>
        </p:nvSpPr>
        <p:spPr>
          <a:xfrm>
            <a:off x="3186042" y="2255029"/>
            <a:ext cx="900490" cy="338593"/>
          </a:xfrm>
          <a:prstGeom prst="rect">
            <a:avLst/>
          </a:prstGeom>
          <a:noFill/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참여신청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4183424" y="2253077"/>
            <a:ext cx="898537" cy="338593"/>
          </a:xfrm>
          <a:prstGeom prst="rect">
            <a:avLst/>
          </a:prstGeom>
          <a:noFill/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회사소개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5178853" y="2253257"/>
            <a:ext cx="1517239" cy="338593"/>
          </a:xfrm>
          <a:prstGeom prst="rect">
            <a:avLst/>
          </a:prstGeom>
          <a:noFill/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인력양성 적정성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6782119" y="2255379"/>
            <a:ext cx="1017917" cy="338593"/>
          </a:xfrm>
          <a:prstGeom prst="rect">
            <a:avLst/>
          </a:prstGeom>
          <a:noFill/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CEO</a:t>
            </a:r>
            <a:r>
              <a:rPr lang="ko-KR" altLang="en-US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의지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7886063" y="2253077"/>
            <a:ext cx="1317485" cy="338593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기업여건 적정성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7" name="직사각형 36"/>
          <p:cNvSpPr/>
          <p:nvPr/>
        </p:nvSpPr>
        <p:spPr>
          <a:xfrm>
            <a:off x="9287690" y="2253077"/>
            <a:ext cx="1207933" cy="338593"/>
          </a:xfrm>
          <a:prstGeom prst="rect">
            <a:avLst/>
          </a:prstGeom>
          <a:noFill/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훈련준비</a:t>
            </a:r>
            <a:r>
              <a:rPr lang="ko-KR" altLang="en-US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상황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38" name="그림 3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7301" y="1880891"/>
            <a:ext cx="2389479" cy="307219"/>
          </a:xfrm>
          <a:prstGeom prst="rect">
            <a:avLst/>
          </a:prstGeom>
        </p:spPr>
      </p:pic>
      <p:cxnSp>
        <p:nvCxnSpPr>
          <p:cNvPr id="48" name="직선 연결선 47"/>
          <p:cNvCxnSpPr/>
          <p:nvPr/>
        </p:nvCxnSpPr>
        <p:spPr>
          <a:xfrm>
            <a:off x="3186044" y="2660765"/>
            <a:ext cx="7400736" cy="0"/>
          </a:xfrm>
          <a:prstGeom prst="line">
            <a:avLst/>
          </a:prstGeom>
          <a:ln w="19050">
            <a:solidFill>
              <a:srgbClr val="9394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직선 연결선 48"/>
          <p:cNvCxnSpPr/>
          <p:nvPr/>
        </p:nvCxnSpPr>
        <p:spPr>
          <a:xfrm>
            <a:off x="3193013" y="2994394"/>
            <a:ext cx="7400736" cy="0"/>
          </a:xfrm>
          <a:prstGeom prst="line">
            <a:avLst/>
          </a:prstGeom>
          <a:ln w="19050">
            <a:solidFill>
              <a:srgbClr val="9394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직선 연결선 49"/>
          <p:cNvCxnSpPr/>
          <p:nvPr/>
        </p:nvCxnSpPr>
        <p:spPr>
          <a:xfrm>
            <a:off x="3186042" y="2817327"/>
            <a:ext cx="203021" cy="0"/>
          </a:xfrm>
          <a:prstGeom prst="line">
            <a:avLst/>
          </a:prstGeom>
          <a:ln w="28575">
            <a:solidFill>
              <a:srgbClr val="4272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3328687" y="2679308"/>
            <a:ext cx="31213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>
                <a:latin typeface="HY견고딕" panose="02030600000101010101" pitchFamily="18" charset="-127"/>
                <a:ea typeface="HY견고딕" panose="02030600000101010101" pitchFamily="18" charset="-127"/>
              </a:rPr>
              <a:t>기업의 근로조건</a:t>
            </a:r>
            <a:r>
              <a:rPr lang="en-US" altLang="ko-KR" sz="1200" dirty="0"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1200" dirty="0">
                <a:latin typeface="HY견고딕" panose="02030600000101010101" pitchFamily="18" charset="-127"/>
                <a:ea typeface="HY견고딕" panose="02030600000101010101" pitchFamily="18" charset="-127"/>
              </a:rPr>
              <a:t>기술력</a:t>
            </a:r>
            <a:r>
              <a:rPr lang="en-US" altLang="ko-KR" sz="1200" dirty="0"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1200" dirty="0">
                <a:latin typeface="HY견고딕" panose="02030600000101010101" pitchFamily="18" charset="-127"/>
                <a:ea typeface="HY견고딕" panose="02030600000101010101" pitchFamily="18" charset="-127"/>
              </a:rPr>
              <a:t>기술자 </a:t>
            </a:r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보유현황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52" name="그림 5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93012" y="3052458"/>
            <a:ext cx="7400738" cy="1747745"/>
          </a:xfrm>
          <a:prstGeom prst="rect">
            <a:avLst/>
          </a:prstGeom>
        </p:spPr>
      </p:pic>
      <p:sp>
        <p:nvSpPr>
          <p:cNvPr id="27" name="모서리가 둥근 직사각형 26"/>
          <p:cNvSpPr/>
          <p:nvPr/>
        </p:nvSpPr>
        <p:spPr>
          <a:xfrm>
            <a:off x="5326280" y="1106339"/>
            <a:ext cx="3120264" cy="681487"/>
          </a:xfrm>
          <a:prstGeom prst="round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ko-KR" alt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필수 입력 </a:t>
            </a:r>
            <a:r>
              <a: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및 빈칸 입력</a:t>
            </a:r>
            <a:endParaRPr lang="en-US" altLang="ko-K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78473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10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sp>
        <p:nvSpPr>
          <p:cNvPr id="32" name="직사각형 31"/>
          <p:cNvSpPr/>
          <p:nvPr/>
        </p:nvSpPr>
        <p:spPr>
          <a:xfrm>
            <a:off x="3186042" y="2255029"/>
            <a:ext cx="900490" cy="338593"/>
          </a:xfrm>
          <a:prstGeom prst="rect">
            <a:avLst/>
          </a:prstGeom>
          <a:noFill/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참여신청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4183424" y="2253077"/>
            <a:ext cx="898537" cy="338593"/>
          </a:xfrm>
          <a:prstGeom prst="rect">
            <a:avLst/>
          </a:prstGeom>
          <a:noFill/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회사소개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5178853" y="2253257"/>
            <a:ext cx="1517239" cy="338593"/>
          </a:xfrm>
          <a:prstGeom prst="rect">
            <a:avLst/>
          </a:prstGeom>
          <a:noFill/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인력양성 적정성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6782119" y="2255379"/>
            <a:ext cx="1017917" cy="338593"/>
          </a:xfrm>
          <a:prstGeom prst="rect">
            <a:avLst/>
          </a:prstGeom>
          <a:noFill/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CEO</a:t>
            </a:r>
            <a:r>
              <a:rPr lang="ko-KR" altLang="en-US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의지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7886063" y="2253077"/>
            <a:ext cx="1317485" cy="338593"/>
          </a:xfrm>
          <a:prstGeom prst="rect">
            <a:avLst/>
          </a:prstGeom>
          <a:noFill/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기업여건 적정성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7" name="직사각형 36"/>
          <p:cNvSpPr/>
          <p:nvPr/>
        </p:nvSpPr>
        <p:spPr>
          <a:xfrm>
            <a:off x="9287690" y="2253077"/>
            <a:ext cx="1207933" cy="338593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훈련준비</a:t>
            </a:r>
            <a:r>
              <a:rPr lang="ko-KR" altLang="en-US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상황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38" name="그림 3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7301" y="1880891"/>
            <a:ext cx="2389479" cy="307219"/>
          </a:xfrm>
          <a:prstGeom prst="rect">
            <a:avLst/>
          </a:prstGeom>
        </p:spPr>
      </p:pic>
      <p:cxnSp>
        <p:nvCxnSpPr>
          <p:cNvPr id="48" name="직선 연결선 47"/>
          <p:cNvCxnSpPr/>
          <p:nvPr/>
        </p:nvCxnSpPr>
        <p:spPr>
          <a:xfrm>
            <a:off x="3186044" y="2660765"/>
            <a:ext cx="7400736" cy="0"/>
          </a:xfrm>
          <a:prstGeom prst="line">
            <a:avLst/>
          </a:prstGeom>
          <a:ln w="19050">
            <a:solidFill>
              <a:srgbClr val="9394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26"/>
          <p:cNvCxnSpPr/>
          <p:nvPr/>
        </p:nvCxnSpPr>
        <p:spPr>
          <a:xfrm>
            <a:off x="3193013" y="2994395"/>
            <a:ext cx="7400736" cy="0"/>
          </a:xfrm>
          <a:prstGeom prst="line">
            <a:avLst/>
          </a:prstGeom>
          <a:ln w="19050">
            <a:solidFill>
              <a:srgbClr val="9394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직선 연결선 27"/>
          <p:cNvCxnSpPr/>
          <p:nvPr/>
        </p:nvCxnSpPr>
        <p:spPr>
          <a:xfrm>
            <a:off x="3186042" y="2817328"/>
            <a:ext cx="203021" cy="0"/>
          </a:xfrm>
          <a:prstGeom prst="line">
            <a:avLst/>
          </a:prstGeom>
          <a:ln w="28575">
            <a:solidFill>
              <a:srgbClr val="4272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3328687" y="2679309"/>
            <a:ext cx="13644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물적 인프라 현황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30" name="그림 2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86042" y="3052460"/>
            <a:ext cx="7407707" cy="547862"/>
          </a:xfrm>
          <a:prstGeom prst="rect">
            <a:avLst/>
          </a:prstGeom>
        </p:spPr>
      </p:pic>
      <p:pic>
        <p:nvPicPr>
          <p:cNvPr id="31" name="그림 3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93012" y="4081032"/>
            <a:ext cx="7148941" cy="852399"/>
          </a:xfrm>
          <a:prstGeom prst="rect">
            <a:avLst/>
          </a:prstGeom>
        </p:spPr>
      </p:pic>
      <p:cxnSp>
        <p:nvCxnSpPr>
          <p:cNvPr id="39" name="직선 연결선 38"/>
          <p:cNvCxnSpPr/>
          <p:nvPr/>
        </p:nvCxnSpPr>
        <p:spPr>
          <a:xfrm>
            <a:off x="3193013" y="4021718"/>
            <a:ext cx="7400736" cy="0"/>
          </a:xfrm>
          <a:prstGeom prst="line">
            <a:avLst/>
          </a:prstGeom>
          <a:ln w="19050">
            <a:solidFill>
              <a:srgbClr val="9394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직선 연결선 39"/>
          <p:cNvCxnSpPr/>
          <p:nvPr/>
        </p:nvCxnSpPr>
        <p:spPr>
          <a:xfrm>
            <a:off x="3186042" y="3844651"/>
            <a:ext cx="203021" cy="0"/>
          </a:xfrm>
          <a:prstGeom prst="line">
            <a:avLst/>
          </a:prstGeom>
          <a:ln w="28575">
            <a:solidFill>
              <a:srgbClr val="4272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3328687" y="3706632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기타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42" name="그림 4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42352" y="3755094"/>
            <a:ext cx="1762125" cy="20955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9735434" y="2482819"/>
            <a:ext cx="669016" cy="669016"/>
          </a:xfrm>
          <a:prstGeom prst="rect">
            <a:avLst/>
          </a:prstGeom>
        </p:spPr>
      </p:pic>
      <p:sp>
        <p:nvSpPr>
          <p:cNvPr id="46" name="모서리가 둥근 직사각형 45"/>
          <p:cNvSpPr/>
          <p:nvPr/>
        </p:nvSpPr>
        <p:spPr>
          <a:xfrm>
            <a:off x="5326280" y="1106339"/>
            <a:ext cx="3120264" cy="681487"/>
          </a:xfrm>
          <a:prstGeom prst="round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ko-KR" alt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필수 입력 </a:t>
            </a:r>
            <a:r>
              <a: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및 빈칸 입력</a:t>
            </a:r>
            <a:endParaRPr lang="en-US" altLang="ko-K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87176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785645" y="1426437"/>
            <a:ext cx="3430643" cy="332520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시기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4" y="1787706"/>
            <a:ext cx="3430643" cy="594016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 진행 중</a:t>
            </a:r>
            <a:endParaRPr lang="en-US" altLang="ko-KR" sz="1400" dirty="0" smtClean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en-US" altLang="ko-KR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상시</a:t>
            </a:r>
            <a:r>
              <a:rPr lang="en-US" altLang="ko-KR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4237673" y="1424159"/>
            <a:ext cx="6910902" cy="332520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진행 사항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4237671" y="1787704"/>
            <a:ext cx="6910904" cy="28263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학습근로자</a:t>
            </a: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4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진행현황</a:t>
            </a: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조회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785644" y="1110439"/>
            <a:ext cx="10362931" cy="293734"/>
          </a:xfrm>
          <a:prstGeom prst="rect">
            <a:avLst/>
          </a:prstGeom>
          <a:solidFill>
            <a:srgbClr val="7474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목차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701485AD-4265-4012-BB84-E2DC0841A0A6}"/>
              </a:ext>
            </a:extLst>
          </p:cNvPr>
          <p:cNvSpPr/>
          <p:nvPr/>
        </p:nvSpPr>
        <p:spPr>
          <a:xfrm>
            <a:off x="-1" y="331235"/>
            <a:ext cx="5382884" cy="38173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HRD-Net </a:t>
            </a:r>
            <a:r>
              <a:rPr lang="ko-KR" altLang="en-US" sz="2000" dirty="0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기업용 </a:t>
            </a:r>
            <a:r>
              <a:rPr lang="ko-KR" altLang="en-US" sz="2000" dirty="0" err="1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실무가이드</a:t>
            </a:r>
            <a:r>
              <a:rPr lang="ko-KR" altLang="en-US" sz="2000" dirty="0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 목차</a:t>
            </a:r>
            <a:endParaRPr lang="ko-KR" altLang="en-US" sz="2000" dirty="0">
              <a:latin typeface="HY견고딕" panose="02030600000101010101" pitchFamily="18" charset="-127"/>
              <a:ea typeface="HY견고딕" panose="02030600000101010101" pitchFamily="18" charset="-127"/>
              <a:cs typeface="함초롬바탕" panose="0203060400010101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4237669" y="2099087"/>
            <a:ext cx="6910905" cy="28263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일일 훈련시간 조회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4237670" y="2410470"/>
            <a:ext cx="6910904" cy="28263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보강 일일 훈련시간 등록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4237669" y="2721853"/>
            <a:ext cx="6315683" cy="28263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비콘</a:t>
            </a: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등록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4237670" y="2721853"/>
            <a:ext cx="6910904" cy="28263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보강 학습일지 등록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3" y="2410472"/>
            <a:ext cx="3430643" cy="890746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훈련진행</a:t>
            </a: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중</a:t>
            </a:r>
            <a:endParaRPr lang="en-US" altLang="ko-KR" sz="1400" dirty="0" smtClean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en-US" altLang="ko-KR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발생 시</a:t>
            </a:r>
            <a:r>
              <a:rPr lang="en-US" altLang="ko-KR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4237671" y="3312862"/>
            <a:ext cx="6910904" cy="28263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이수</a:t>
            </a:r>
            <a:r>
              <a:rPr lang="en-US" altLang="ko-KR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</a:t>
            </a: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수료증 조회</a:t>
            </a:r>
            <a:endParaRPr lang="en-US" altLang="ko-KR" sz="1400" dirty="0" smtClean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3" y="3312863"/>
            <a:ext cx="3430643" cy="590074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훈련진행</a:t>
            </a: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중 및 종료 후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24" name="그림 23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sp>
        <p:nvSpPr>
          <p:cNvPr id="21" name="직사각형 20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4237669" y="3018863"/>
            <a:ext cx="6910904" cy="28263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출석입력요청</a:t>
            </a:r>
            <a:r>
              <a:rPr lang="en-US" altLang="ko-KR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4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학습근로자</a:t>
            </a: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4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비콘</a:t>
            </a: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출결 불가 시</a:t>
            </a:r>
            <a:r>
              <a:rPr lang="en-US" altLang="ko-KR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4237669" y="3620301"/>
            <a:ext cx="6910904" cy="28263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외부평가</a:t>
            </a: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4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성과금</a:t>
            </a: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4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비용신청</a:t>
            </a:r>
            <a:endParaRPr lang="en-US" altLang="ko-KR" sz="14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36269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10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sp>
        <p:nvSpPr>
          <p:cNvPr id="32" name="직사각형 31"/>
          <p:cNvSpPr/>
          <p:nvPr/>
        </p:nvSpPr>
        <p:spPr>
          <a:xfrm>
            <a:off x="3186042" y="2255029"/>
            <a:ext cx="900490" cy="338593"/>
          </a:xfrm>
          <a:prstGeom prst="rect">
            <a:avLst/>
          </a:prstGeom>
          <a:noFill/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참여신청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4183424" y="2253077"/>
            <a:ext cx="898537" cy="338593"/>
          </a:xfrm>
          <a:prstGeom prst="rect">
            <a:avLst/>
          </a:prstGeom>
          <a:noFill/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회사소개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5178853" y="2253257"/>
            <a:ext cx="1517239" cy="338593"/>
          </a:xfrm>
          <a:prstGeom prst="rect">
            <a:avLst/>
          </a:prstGeom>
          <a:noFill/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인력양성 적정성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6782119" y="2255379"/>
            <a:ext cx="1017917" cy="338593"/>
          </a:xfrm>
          <a:prstGeom prst="rect">
            <a:avLst/>
          </a:prstGeom>
          <a:noFill/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CEO</a:t>
            </a:r>
            <a:r>
              <a:rPr lang="ko-KR" altLang="en-US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의지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7886063" y="2253077"/>
            <a:ext cx="1317485" cy="338593"/>
          </a:xfrm>
          <a:prstGeom prst="rect">
            <a:avLst/>
          </a:prstGeom>
          <a:noFill/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기업여건 적정성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7" name="직사각형 36"/>
          <p:cNvSpPr/>
          <p:nvPr/>
        </p:nvSpPr>
        <p:spPr>
          <a:xfrm>
            <a:off x="9287690" y="2253077"/>
            <a:ext cx="1207933" cy="338593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939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훈련준비</a:t>
            </a:r>
            <a:r>
              <a:rPr lang="ko-KR" altLang="en-US" sz="12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상황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38" name="그림 3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7301" y="1880891"/>
            <a:ext cx="2389479" cy="307219"/>
          </a:xfrm>
          <a:prstGeom prst="rect">
            <a:avLst/>
          </a:prstGeom>
        </p:spPr>
      </p:pic>
      <p:cxnSp>
        <p:nvCxnSpPr>
          <p:cNvPr id="48" name="직선 연결선 47"/>
          <p:cNvCxnSpPr/>
          <p:nvPr/>
        </p:nvCxnSpPr>
        <p:spPr>
          <a:xfrm>
            <a:off x="3186044" y="2660765"/>
            <a:ext cx="7400736" cy="0"/>
          </a:xfrm>
          <a:prstGeom prst="line">
            <a:avLst/>
          </a:prstGeom>
          <a:ln w="19050">
            <a:solidFill>
              <a:srgbClr val="9394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26"/>
          <p:cNvCxnSpPr/>
          <p:nvPr/>
        </p:nvCxnSpPr>
        <p:spPr>
          <a:xfrm>
            <a:off x="3193013" y="2994395"/>
            <a:ext cx="7400736" cy="0"/>
          </a:xfrm>
          <a:prstGeom prst="line">
            <a:avLst/>
          </a:prstGeom>
          <a:ln w="19050">
            <a:solidFill>
              <a:srgbClr val="9394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직선 연결선 27"/>
          <p:cNvCxnSpPr/>
          <p:nvPr/>
        </p:nvCxnSpPr>
        <p:spPr>
          <a:xfrm>
            <a:off x="3186042" y="2817328"/>
            <a:ext cx="203021" cy="0"/>
          </a:xfrm>
          <a:prstGeom prst="line">
            <a:avLst/>
          </a:prstGeom>
          <a:ln w="28575">
            <a:solidFill>
              <a:srgbClr val="4272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3328687" y="2679309"/>
            <a:ext cx="13644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물적 인프라 현황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30" name="그림 2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86042" y="3052460"/>
            <a:ext cx="7407707" cy="547862"/>
          </a:xfrm>
          <a:prstGeom prst="rect">
            <a:avLst/>
          </a:prstGeom>
        </p:spPr>
      </p:pic>
      <p:pic>
        <p:nvPicPr>
          <p:cNvPr id="31" name="그림 3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93012" y="4081032"/>
            <a:ext cx="7148941" cy="852399"/>
          </a:xfrm>
          <a:prstGeom prst="rect">
            <a:avLst/>
          </a:prstGeom>
        </p:spPr>
      </p:pic>
      <p:cxnSp>
        <p:nvCxnSpPr>
          <p:cNvPr id="39" name="직선 연결선 38"/>
          <p:cNvCxnSpPr/>
          <p:nvPr/>
        </p:nvCxnSpPr>
        <p:spPr>
          <a:xfrm>
            <a:off x="3193013" y="4021718"/>
            <a:ext cx="7400736" cy="0"/>
          </a:xfrm>
          <a:prstGeom prst="line">
            <a:avLst/>
          </a:prstGeom>
          <a:ln w="19050">
            <a:solidFill>
              <a:srgbClr val="9394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직선 연결선 39"/>
          <p:cNvCxnSpPr/>
          <p:nvPr/>
        </p:nvCxnSpPr>
        <p:spPr>
          <a:xfrm>
            <a:off x="3186042" y="3844651"/>
            <a:ext cx="203021" cy="0"/>
          </a:xfrm>
          <a:prstGeom prst="line">
            <a:avLst/>
          </a:prstGeom>
          <a:ln w="28575">
            <a:solidFill>
              <a:srgbClr val="4272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3328687" y="3706632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기타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42" name="그림 4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42352" y="3755094"/>
            <a:ext cx="1762125" cy="20955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10059012" y="2046545"/>
            <a:ext cx="669016" cy="669016"/>
          </a:xfrm>
          <a:prstGeom prst="rect">
            <a:avLst/>
          </a:prstGeom>
        </p:spPr>
      </p:pic>
      <p:sp>
        <p:nvSpPr>
          <p:cNvPr id="46" name="모서리가 둥근 직사각형 45"/>
          <p:cNvSpPr/>
          <p:nvPr/>
        </p:nvSpPr>
        <p:spPr>
          <a:xfrm>
            <a:off x="5326280" y="1106339"/>
            <a:ext cx="3120264" cy="681487"/>
          </a:xfrm>
          <a:prstGeom prst="round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ko-KR" alt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필수 입력 </a:t>
            </a:r>
            <a:r>
              <a: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및 빈칸 입력</a:t>
            </a:r>
            <a:endParaRPr lang="en-US" altLang="ko-K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582103" y="1588594"/>
            <a:ext cx="20826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저장</a:t>
            </a:r>
            <a:r>
              <a:rPr lang="en-US" altLang="ko-KR" sz="1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중간저장</a:t>
            </a:r>
            <a:r>
              <a:rPr lang="en-US" altLang="ko-KR" sz="1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r>
              <a:rPr lang="ko-KR" altLang="en-US" sz="1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 및 신청</a:t>
            </a:r>
            <a:endParaRPr lang="ko-KR" altLang="en-US" sz="1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01002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21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2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3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solidFill>
                <a:srgbClr val="B4B4B5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5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4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5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6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7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8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grpSp>
        <p:nvGrpSpPr>
          <p:cNvPr id="4" name="그룹 3"/>
          <p:cNvGrpSpPr/>
          <p:nvPr/>
        </p:nvGrpSpPr>
        <p:grpSpPr>
          <a:xfrm>
            <a:off x="1588580" y="307367"/>
            <a:ext cx="9029127" cy="5973328"/>
            <a:chOff x="1750850" y="244445"/>
            <a:chExt cx="8810123" cy="5859856"/>
          </a:xfrm>
        </p:grpSpPr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solidFill>
                <a:srgbClr val="B4B4B5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5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8" t="196" r="4844" b="13571"/>
          <a:stretch/>
        </p:blipFill>
        <p:spPr>
          <a:xfrm>
            <a:off x="1562100" y="504825"/>
            <a:ext cx="9058276" cy="5772150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1562099" y="518016"/>
            <a:ext cx="9055607" cy="5769419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3999883" y="2998113"/>
            <a:ext cx="417714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5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개인회원가입</a:t>
            </a:r>
            <a:endParaRPr lang="id-ID" altLang="ko-KR" sz="5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74079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직사각형 52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1383209" y="1110439"/>
            <a:ext cx="9889193" cy="369331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세부탭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4" name="직사각형 5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149775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개인 회원가입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785643" y="1110439"/>
            <a:ext cx="588646" cy="369331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순서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149774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188506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One-ID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가입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188505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2272368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본인확인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2272367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2659675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ID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선택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2659674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304698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개인정보입력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304697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5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342900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가입완료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342899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6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701485AD-4265-4012-BB84-E2DC0841A0A6}"/>
              </a:ext>
            </a:extLst>
          </p:cNvPr>
          <p:cNvSpPr/>
          <p:nvPr/>
        </p:nvSpPr>
        <p:spPr>
          <a:xfrm>
            <a:off x="-1" y="331235"/>
            <a:ext cx="5382884" cy="38173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개인회원가입 흐름도</a:t>
            </a:r>
            <a:endParaRPr lang="ko-KR" altLang="en-US" sz="2000" dirty="0">
              <a:latin typeface="HY견고딕" panose="02030600000101010101" pitchFamily="18" charset="-127"/>
              <a:ea typeface="HY견고딕" panose="02030600000101010101" pitchFamily="18" charset="-127"/>
              <a:cs typeface="함초롬바탕" panose="02030604000101010101" pitchFamily="18" charset="-127"/>
            </a:endParaRPr>
          </a:p>
        </p:txBody>
      </p:sp>
      <p:pic>
        <p:nvPicPr>
          <p:cNvPr id="25" name="그림 2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372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pic>
        <p:nvPicPr>
          <p:cNvPr id="27" name="그림 26"/>
          <p:cNvPicPr>
            <a:picLocks noChangeAspect="1"/>
          </p:cNvPicPr>
          <p:nvPr/>
        </p:nvPicPr>
        <p:blipFill rotWithShape="1">
          <a:blip r:embed="rId2"/>
          <a:srcRect l="13166" t="13275" r="23479" b="12401"/>
          <a:stretch/>
        </p:blipFill>
        <p:spPr>
          <a:xfrm>
            <a:off x="1563906" y="504449"/>
            <a:ext cx="9029127" cy="5765683"/>
          </a:xfrm>
          <a:prstGeom prst="rect">
            <a:avLst/>
          </a:prstGeom>
        </p:spPr>
      </p:pic>
      <p:sp>
        <p:nvSpPr>
          <p:cNvPr id="28" name="직사각형 27"/>
          <p:cNvSpPr/>
          <p:nvPr/>
        </p:nvSpPr>
        <p:spPr>
          <a:xfrm>
            <a:off x="8338666" y="523892"/>
            <a:ext cx="396240" cy="1600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8436573" y="616467"/>
            <a:ext cx="669016" cy="669016"/>
          </a:xfrm>
          <a:prstGeom prst="rect">
            <a:avLst/>
          </a:prstGeom>
        </p:spPr>
      </p:pic>
      <p:sp>
        <p:nvSpPr>
          <p:cNvPr id="17" name="모서리가 둥근 직사각형 16"/>
          <p:cNvSpPr/>
          <p:nvPr/>
        </p:nvSpPr>
        <p:spPr>
          <a:xfrm>
            <a:off x="3874079" y="1259480"/>
            <a:ext cx="4388241" cy="819485"/>
          </a:xfrm>
          <a:prstGeom prst="round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&lt;</a:t>
            </a:r>
            <a:r>
              <a:rPr lang="ko-KR" altLang="en-US" sz="20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개인</a:t>
            </a:r>
            <a:r>
              <a:rPr lang="en-US" altLang="ko-KR" sz="20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0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회원가입 필요성</a:t>
            </a:r>
            <a:r>
              <a:rPr lang="en-US" altLang="ko-KR" sz="20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&gt;</a:t>
            </a:r>
          </a:p>
          <a:p>
            <a:pPr algn="ctr"/>
            <a:r>
              <a:rPr lang="en-US" altLang="ko-KR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- </a:t>
            </a:r>
            <a:r>
              <a:rPr lang="ko-KR" altLang="en-US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개인 회원가입 후 대리인 신청가능</a:t>
            </a:r>
            <a:endParaRPr lang="ko-KR" altLang="en-US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98477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2"/>
          <a:srcRect l="21713" t="24685" r="23518" b="8718"/>
          <a:stretch/>
        </p:blipFill>
        <p:spPr>
          <a:xfrm>
            <a:off x="1574175" y="510903"/>
            <a:ext cx="9018858" cy="5763761"/>
          </a:xfrm>
          <a:prstGeom prst="rect">
            <a:avLst/>
          </a:prstGeom>
        </p:spPr>
      </p:pic>
      <p:sp>
        <p:nvSpPr>
          <p:cNvPr id="17" name="직사각형 16"/>
          <p:cNvSpPr/>
          <p:nvPr/>
        </p:nvSpPr>
        <p:spPr>
          <a:xfrm>
            <a:off x="2772409" y="5257301"/>
            <a:ext cx="878943" cy="87361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3393" y="5411020"/>
            <a:ext cx="669016" cy="669016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3554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2"/>
          <a:srcRect l="21713" t="24685" r="23518" b="8718"/>
          <a:stretch/>
        </p:blipFill>
        <p:spPr>
          <a:xfrm>
            <a:off x="1574175" y="510903"/>
            <a:ext cx="9018858" cy="5763761"/>
          </a:xfrm>
          <a:prstGeom prst="rect">
            <a:avLst/>
          </a:prstGeom>
        </p:spPr>
      </p:pic>
      <p:pic>
        <p:nvPicPr>
          <p:cNvPr id="20" name="그림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5521" y="510903"/>
            <a:ext cx="5474778" cy="5784536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99784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2"/>
          <a:srcRect l="21713" t="24685" r="23518" b="8718"/>
          <a:stretch/>
        </p:blipFill>
        <p:spPr>
          <a:xfrm>
            <a:off x="1574175" y="510903"/>
            <a:ext cx="9018858" cy="5763761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 rotWithShape="1">
          <a:blip r:embed="rId3"/>
          <a:srcRect t="8" b="-1"/>
          <a:stretch/>
        </p:blipFill>
        <p:spPr>
          <a:xfrm>
            <a:off x="3262297" y="500332"/>
            <a:ext cx="5461225" cy="5769799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19" name="그림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0018" y="4693919"/>
            <a:ext cx="669016" cy="669016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96499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2"/>
          <a:srcRect l="21713" t="24685" r="23518" b="8718"/>
          <a:stretch/>
        </p:blipFill>
        <p:spPr>
          <a:xfrm>
            <a:off x="1574175" y="510903"/>
            <a:ext cx="9018858" cy="5763761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4D7F1162-FAF4-4A42-AA30-B8C754B905E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137" t="6163" r="24222" b="4906"/>
          <a:stretch/>
        </p:blipFill>
        <p:spPr>
          <a:xfrm>
            <a:off x="2970126" y="512566"/>
            <a:ext cx="6045566" cy="5744913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4562483" y="3816301"/>
            <a:ext cx="669016" cy="66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25027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2"/>
          <a:srcRect l="21713" t="24685" r="23518" b="8718"/>
          <a:stretch/>
        </p:blipFill>
        <p:spPr>
          <a:xfrm>
            <a:off x="1574175" y="510903"/>
            <a:ext cx="9018858" cy="5763761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0103F7CB-FAE8-466C-82CF-98010C8E325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118" t="5912" r="26415" b="5283"/>
          <a:stretch/>
        </p:blipFill>
        <p:spPr>
          <a:xfrm>
            <a:off x="3204422" y="506697"/>
            <a:ext cx="5576974" cy="5747945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14" name="그림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6856102" y="4890721"/>
            <a:ext cx="669016" cy="669016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79256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2"/>
          <a:srcRect l="21713" t="24685" r="23518" b="8718"/>
          <a:stretch/>
        </p:blipFill>
        <p:spPr>
          <a:xfrm>
            <a:off x="1574175" y="510903"/>
            <a:ext cx="9018858" cy="5763761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060154F8-D98D-49D1-834C-491996E78A8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208" t="6163" r="24363" b="5032"/>
          <a:stretch/>
        </p:blipFill>
        <p:spPr>
          <a:xfrm>
            <a:off x="3050570" y="504449"/>
            <a:ext cx="6035260" cy="5772136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0131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21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2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3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solidFill>
                <a:srgbClr val="B4B4B5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5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4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5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6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7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8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grpSp>
        <p:nvGrpSpPr>
          <p:cNvPr id="4" name="그룹 3"/>
          <p:cNvGrpSpPr/>
          <p:nvPr/>
        </p:nvGrpSpPr>
        <p:grpSpPr>
          <a:xfrm>
            <a:off x="1588580" y="279679"/>
            <a:ext cx="9029127" cy="6001017"/>
            <a:chOff x="1750850" y="217282"/>
            <a:chExt cx="8810123" cy="5887019"/>
          </a:xfrm>
        </p:grpSpPr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solidFill>
                <a:srgbClr val="B4B4B5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5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7" t="-106" r="1824" b="11033"/>
          <a:stretch/>
        </p:blipFill>
        <p:spPr>
          <a:xfrm>
            <a:off x="1524000" y="497941"/>
            <a:ext cx="9104769" cy="5788559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1524000" y="499182"/>
            <a:ext cx="9102760" cy="5781513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3872823" y="1961326"/>
            <a:ext cx="340787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5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기업 훈련 </a:t>
            </a:r>
            <a:endParaRPr lang="en-US" altLang="ko-KR" sz="5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ko-KR" altLang="en-US" sz="5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수행 절차</a:t>
            </a:r>
            <a:endParaRPr lang="id-ID" altLang="ko-KR" sz="5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31" name="그림 30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41526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2"/>
          <a:srcRect l="21713" t="24685" r="23518" b="8718"/>
          <a:stretch/>
        </p:blipFill>
        <p:spPr>
          <a:xfrm>
            <a:off x="1574175" y="510903"/>
            <a:ext cx="9018858" cy="5763761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462DC473-14D3-462F-9C9C-E7508D323B1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906" t="6290" r="26486" b="5408"/>
          <a:stretch/>
        </p:blipFill>
        <p:spPr>
          <a:xfrm>
            <a:off x="3246958" y="504449"/>
            <a:ext cx="5642484" cy="5779526"/>
          </a:xfrm>
          <a:prstGeom prst="rect">
            <a:avLst/>
          </a:prstGeom>
          <a:ln>
            <a:solidFill>
              <a:srgbClr val="A1A2A4"/>
            </a:solidFill>
          </a:ln>
        </p:spPr>
      </p:pic>
      <p:sp>
        <p:nvSpPr>
          <p:cNvPr id="14" name="직사각형 13"/>
          <p:cNvSpPr/>
          <p:nvPr/>
        </p:nvSpPr>
        <p:spPr>
          <a:xfrm>
            <a:off x="3246958" y="2762489"/>
            <a:ext cx="5642484" cy="165711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5218635" y="4217968"/>
            <a:ext cx="669016" cy="669016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8094926" y="4177604"/>
            <a:ext cx="669016" cy="669016"/>
          </a:xfrm>
          <a:prstGeom prst="rect">
            <a:avLst/>
          </a:prstGeom>
        </p:spPr>
      </p:pic>
      <p:sp>
        <p:nvSpPr>
          <p:cNvPr id="19" name="모서리가 둥근 직사각형 18"/>
          <p:cNvSpPr/>
          <p:nvPr/>
        </p:nvSpPr>
        <p:spPr>
          <a:xfrm>
            <a:off x="4557351" y="1778975"/>
            <a:ext cx="3131233" cy="681487"/>
          </a:xfrm>
          <a:prstGeom prst="round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latin typeface="HY견고딕" panose="02030600000101010101" pitchFamily="18" charset="-127"/>
                <a:ea typeface="HY견고딕" panose="02030600000101010101" pitchFamily="18" charset="-127"/>
              </a:rPr>
              <a:t>아이핀</a:t>
            </a:r>
            <a:r>
              <a:rPr lang="en-US" altLang="ko-KR" dirty="0">
                <a:latin typeface="HY견고딕" panose="02030600000101010101" pitchFamily="18" charset="-127"/>
                <a:ea typeface="HY견고딕" panose="02030600000101010101" pitchFamily="18" charset="-127"/>
              </a:rPr>
              <a:t>/</a:t>
            </a:r>
            <a:r>
              <a:rPr lang="ko-KR" altLang="en-US" dirty="0">
                <a:latin typeface="HY견고딕" panose="02030600000101010101" pitchFamily="18" charset="-127"/>
                <a:ea typeface="HY견고딕" panose="02030600000101010101" pitchFamily="18" charset="-127"/>
              </a:rPr>
              <a:t>휴대폰 인증 중 </a:t>
            </a:r>
            <a:endParaRPr lang="en-US" altLang="ko-KR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ko-KR" altLang="en-US" dirty="0">
                <a:latin typeface="HY견고딕" panose="02030600000101010101" pitchFamily="18" charset="-127"/>
                <a:ea typeface="HY견고딕" panose="02030600000101010101" pitchFamily="18" charset="-127"/>
              </a:rPr>
              <a:t>한가지 방법 선택하여 진행 </a:t>
            </a: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09880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2"/>
          <a:srcRect l="21713" t="24685" r="23518" b="8718"/>
          <a:stretch/>
        </p:blipFill>
        <p:spPr>
          <a:xfrm>
            <a:off x="1574175" y="510903"/>
            <a:ext cx="9018858" cy="5763761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ED715FCC-3FC0-480B-812A-E8F031CDEAD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330" t="6038" r="27123" b="6793"/>
          <a:stretch/>
        </p:blipFill>
        <p:spPr>
          <a:xfrm>
            <a:off x="3272057" y="499915"/>
            <a:ext cx="5605976" cy="5770215"/>
          </a:xfrm>
          <a:prstGeom prst="rect">
            <a:avLst/>
          </a:prstGeom>
          <a:ln>
            <a:solidFill>
              <a:srgbClr val="A1A2A4"/>
            </a:solidFill>
          </a:ln>
        </p:spPr>
      </p:pic>
      <p:sp>
        <p:nvSpPr>
          <p:cNvPr id="21" name="직사각형 20"/>
          <p:cNvSpPr/>
          <p:nvPr/>
        </p:nvSpPr>
        <p:spPr>
          <a:xfrm>
            <a:off x="3272057" y="3142212"/>
            <a:ext cx="2755519" cy="183711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3924927" y="3997527"/>
            <a:ext cx="1502423" cy="300152"/>
          </a:xfrm>
          <a:prstGeom prst="rect">
            <a:avLst/>
          </a:prstGeom>
          <a:solidFill>
            <a:schemeClr val="bg1"/>
          </a:solidFill>
          <a:ln>
            <a:solidFill>
              <a:srgbClr val="E8E8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sand1234</a:t>
            </a:r>
            <a:endParaRPr lang="ko-KR" altLang="en-US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3" name="모서리가 둥근 직사각형 22"/>
          <p:cNvSpPr/>
          <p:nvPr/>
        </p:nvSpPr>
        <p:spPr>
          <a:xfrm>
            <a:off x="3272057" y="2357565"/>
            <a:ext cx="2768761" cy="681487"/>
          </a:xfrm>
          <a:prstGeom prst="round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>
                <a:latin typeface="HY견고딕" panose="02030600000101010101" pitchFamily="18" charset="-127"/>
                <a:ea typeface="HY견고딕" panose="02030600000101010101" pitchFamily="18" charset="-127"/>
              </a:rPr>
              <a:t>기존 가입된 </a:t>
            </a:r>
            <a:r>
              <a:rPr lang="en-US" altLang="ko-KR" sz="1400" dirty="0">
                <a:latin typeface="HY견고딕" panose="02030600000101010101" pitchFamily="18" charset="-127"/>
                <a:ea typeface="HY견고딕" panose="02030600000101010101" pitchFamily="18" charset="-127"/>
              </a:rPr>
              <a:t>ID</a:t>
            </a:r>
            <a:r>
              <a:rPr lang="ko-KR" altLang="en-US" sz="1400" dirty="0">
                <a:latin typeface="HY견고딕" panose="02030600000101010101" pitchFamily="18" charset="-127"/>
                <a:ea typeface="HY견고딕" panose="02030600000101010101" pitchFamily="18" charset="-127"/>
              </a:rPr>
              <a:t>가 있는 경우</a:t>
            </a: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15441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2"/>
          <a:srcRect l="21713" t="24685" r="23518" b="8718"/>
          <a:stretch/>
        </p:blipFill>
        <p:spPr>
          <a:xfrm>
            <a:off x="1574175" y="510903"/>
            <a:ext cx="9018858" cy="5763761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ED715FCC-3FC0-480B-812A-E8F031CDEAD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330" t="6038" r="27123" b="6793"/>
          <a:stretch/>
        </p:blipFill>
        <p:spPr>
          <a:xfrm>
            <a:off x="3272057" y="488969"/>
            <a:ext cx="5605976" cy="5781162"/>
          </a:xfrm>
          <a:prstGeom prst="rect">
            <a:avLst/>
          </a:prstGeom>
          <a:ln>
            <a:solidFill>
              <a:srgbClr val="A1A2A4"/>
            </a:solidFill>
          </a:ln>
        </p:spPr>
      </p:pic>
      <p:sp>
        <p:nvSpPr>
          <p:cNvPr id="17" name="직사각형 16"/>
          <p:cNvSpPr/>
          <p:nvPr/>
        </p:nvSpPr>
        <p:spPr>
          <a:xfrm>
            <a:off x="6095999" y="3142212"/>
            <a:ext cx="2792303" cy="183711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8550701" y="4619544"/>
            <a:ext cx="669016" cy="669016"/>
          </a:xfrm>
          <a:prstGeom prst="rect">
            <a:avLst/>
          </a:prstGeom>
        </p:spPr>
      </p:pic>
      <p:sp>
        <p:nvSpPr>
          <p:cNvPr id="19" name="모서리가 둥근 직사각형 18"/>
          <p:cNvSpPr/>
          <p:nvPr/>
        </p:nvSpPr>
        <p:spPr>
          <a:xfrm>
            <a:off x="6070016" y="2357565"/>
            <a:ext cx="2808017" cy="681487"/>
          </a:xfrm>
          <a:prstGeom prst="round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latin typeface="HY견고딕" panose="02030600000101010101" pitchFamily="18" charset="-127"/>
                <a:ea typeface="HY견고딕" panose="02030600000101010101" pitchFamily="18" charset="-127"/>
              </a:rPr>
              <a:t>신규 가입인 경우</a:t>
            </a:r>
          </a:p>
        </p:txBody>
      </p:sp>
      <p:sp>
        <p:nvSpPr>
          <p:cNvPr id="24" name="직사각형 23"/>
          <p:cNvSpPr/>
          <p:nvPr/>
        </p:nvSpPr>
        <p:spPr>
          <a:xfrm>
            <a:off x="6364843" y="4431325"/>
            <a:ext cx="1932317" cy="3364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sand1234</a:t>
            </a:r>
            <a:endParaRPr lang="ko-KR" altLang="en-US" sz="14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24660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2"/>
          <a:srcRect l="21713" t="24685" r="23518" b="8718"/>
          <a:stretch/>
        </p:blipFill>
        <p:spPr>
          <a:xfrm>
            <a:off x="1574175" y="510903"/>
            <a:ext cx="9018858" cy="5763761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ED715FCC-3FC0-480B-812A-E8F031CDEAD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330" t="6038" r="27123" b="6793"/>
          <a:stretch/>
        </p:blipFill>
        <p:spPr>
          <a:xfrm>
            <a:off x="3272057" y="488969"/>
            <a:ext cx="5605976" cy="5781162"/>
          </a:xfrm>
          <a:prstGeom prst="rect">
            <a:avLst/>
          </a:prstGeom>
          <a:ln>
            <a:solidFill>
              <a:srgbClr val="A1A2A4"/>
            </a:solidFill>
          </a:ln>
        </p:spPr>
      </p:pic>
      <p:sp>
        <p:nvSpPr>
          <p:cNvPr id="22" name="직사각형 21"/>
          <p:cNvSpPr/>
          <p:nvPr/>
        </p:nvSpPr>
        <p:spPr>
          <a:xfrm>
            <a:off x="6364843" y="4431325"/>
            <a:ext cx="1932317" cy="3364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sand1234</a:t>
            </a:r>
            <a:endParaRPr lang="ko-KR" altLang="en-US" sz="14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23" name="그림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7197685" y="6010128"/>
            <a:ext cx="669016" cy="669016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sp>
        <p:nvSpPr>
          <p:cNvPr id="20" name="모서리가 둥근 직사각형 19"/>
          <p:cNvSpPr/>
          <p:nvPr/>
        </p:nvSpPr>
        <p:spPr>
          <a:xfrm>
            <a:off x="6070016" y="2357565"/>
            <a:ext cx="2808017" cy="681487"/>
          </a:xfrm>
          <a:prstGeom prst="round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latin typeface="HY견고딕" panose="02030600000101010101" pitchFamily="18" charset="-127"/>
                <a:ea typeface="HY견고딕" panose="02030600000101010101" pitchFamily="18" charset="-127"/>
              </a:rPr>
              <a:t>신규 가입인 경우</a:t>
            </a:r>
          </a:p>
        </p:txBody>
      </p:sp>
    </p:spTree>
    <p:extLst>
      <p:ext uri="{BB962C8B-B14F-4D97-AF65-F5344CB8AC3E}">
        <p14:creationId xmlns:p14="http://schemas.microsoft.com/office/powerpoint/2010/main" val="568862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2"/>
          <a:srcRect l="21713" t="24685" r="23518" b="8718"/>
          <a:stretch/>
        </p:blipFill>
        <p:spPr>
          <a:xfrm>
            <a:off x="1574175" y="510903"/>
            <a:ext cx="9018858" cy="5763761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72" t="5913" r="28608" b="6414"/>
          <a:stretch/>
        </p:blipFill>
        <p:spPr>
          <a:xfrm>
            <a:off x="3391432" y="518293"/>
            <a:ext cx="5384343" cy="5782567"/>
          </a:xfrm>
          <a:prstGeom prst="rect">
            <a:avLst/>
          </a:prstGeom>
          <a:ln>
            <a:solidFill>
              <a:srgbClr val="A1A2A4"/>
            </a:solidFill>
          </a:ln>
        </p:spPr>
      </p:pic>
      <p:sp>
        <p:nvSpPr>
          <p:cNvPr id="20" name="TextBox 19"/>
          <p:cNvSpPr txBox="1"/>
          <p:nvPr/>
        </p:nvSpPr>
        <p:spPr>
          <a:xfrm>
            <a:off x="4653612" y="3924917"/>
            <a:ext cx="24202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HY견고딕" panose="02030600000101010101" pitchFamily="18" charset="-127"/>
                <a:ea typeface="HY견고딕" panose="02030600000101010101" pitchFamily="18" charset="-127"/>
              </a:rPr>
              <a:t>b1hub@koreatech.ac.kr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149596" y="3256771"/>
            <a:ext cx="6123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5678</a:t>
            </a:r>
            <a:endParaRPr lang="ko-KR" altLang="en-US" sz="10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671427" y="1614974"/>
            <a:ext cx="15265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HY견고딕" panose="02030600000101010101" pitchFamily="18" charset="-127"/>
                <a:ea typeface="HY견고딕" panose="02030600000101010101" pitchFamily="18" charset="-127"/>
              </a:rPr>
              <a:t>************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703963" y="897579"/>
            <a:ext cx="8130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latin typeface="HY견고딕" panose="02030600000101010101" pitchFamily="18" charset="-127"/>
                <a:ea typeface="HY견고딕" panose="02030600000101010101" pitchFamily="18" charset="-127"/>
              </a:rPr>
              <a:t>홍길동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712589" y="1241976"/>
            <a:ext cx="12346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HY견고딕" panose="02030600000101010101" pitchFamily="18" charset="-127"/>
                <a:ea typeface="HY견고딕" panose="02030600000101010101" pitchFamily="18" charset="-127"/>
              </a:rPr>
              <a:t>sand1234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695336" y="2335017"/>
            <a:ext cx="13797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HY견고딕" panose="02030600000101010101" pitchFamily="18" charset="-127"/>
                <a:ea typeface="HY견고딕" panose="02030600000101010101" pitchFamily="18" charset="-127"/>
              </a:rPr>
              <a:t>************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5195775" y="3253597"/>
            <a:ext cx="47785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 dirty="0">
                <a:latin typeface="HY견고딕" panose="02030600000101010101" pitchFamily="18" charset="-127"/>
                <a:ea typeface="HY견고딕" panose="02030600000101010101" pitchFamily="18" charset="-127"/>
              </a:rPr>
              <a:t>010</a:t>
            </a:r>
            <a:endParaRPr lang="ko-KR" altLang="en-US" sz="1000" dirty="0"/>
          </a:p>
        </p:txBody>
      </p:sp>
      <p:sp>
        <p:nvSpPr>
          <p:cNvPr id="30" name="직사각형 29"/>
          <p:cNvSpPr/>
          <p:nvPr/>
        </p:nvSpPr>
        <p:spPr>
          <a:xfrm>
            <a:off x="5635478" y="3261186"/>
            <a:ext cx="61660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 dirty="0">
                <a:latin typeface="HY견고딕" panose="02030600000101010101" pitchFamily="18" charset="-127"/>
                <a:ea typeface="HY견고딕" panose="02030600000101010101" pitchFamily="18" charset="-127"/>
              </a:rPr>
              <a:t>1234 </a:t>
            </a:r>
            <a:endParaRPr lang="ko-KR" altLang="en-US" sz="1000" dirty="0"/>
          </a:p>
        </p:txBody>
      </p:sp>
      <p:pic>
        <p:nvPicPr>
          <p:cNvPr id="31" name="그림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7082763" y="5986700"/>
            <a:ext cx="669016" cy="669016"/>
          </a:xfrm>
          <a:prstGeom prst="rect">
            <a:avLst/>
          </a:prstGeom>
        </p:spPr>
      </p:pic>
      <p:pic>
        <p:nvPicPr>
          <p:cNvPr id="22" name="그림 21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75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2"/>
          <a:srcRect l="21713" t="24685" r="23518" b="8718"/>
          <a:stretch/>
        </p:blipFill>
        <p:spPr>
          <a:xfrm>
            <a:off x="1574175" y="510903"/>
            <a:ext cx="9018858" cy="5763761"/>
          </a:xfrm>
          <a:prstGeom prst="rect">
            <a:avLst/>
          </a:prstGeom>
        </p:spPr>
      </p:pic>
      <p:pic>
        <p:nvPicPr>
          <p:cNvPr id="22" name="그림 2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01" t="6164" r="26557" b="5533"/>
          <a:stretch/>
        </p:blipFill>
        <p:spPr>
          <a:xfrm>
            <a:off x="3275940" y="496150"/>
            <a:ext cx="5576778" cy="5765682"/>
          </a:xfrm>
          <a:prstGeom prst="rect">
            <a:avLst/>
          </a:prstGeom>
          <a:ln>
            <a:solidFill>
              <a:srgbClr val="A1A2A4"/>
            </a:solidFill>
          </a:ln>
        </p:spPr>
      </p:pic>
      <p:sp>
        <p:nvSpPr>
          <p:cNvPr id="23" name="TextBox 22"/>
          <p:cNvSpPr txBox="1"/>
          <p:nvPr/>
        </p:nvSpPr>
        <p:spPr>
          <a:xfrm>
            <a:off x="4069144" y="5362743"/>
            <a:ext cx="9666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latin typeface="HY견고딕" panose="02030600000101010101" pitchFamily="18" charset="-127"/>
                <a:ea typeface="HY견고딕" panose="02030600000101010101" pitchFamily="18" charset="-127"/>
              </a:rPr>
              <a:t>홍길동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069144" y="5043042"/>
            <a:ext cx="14679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HY견고딕" panose="02030600000101010101" pitchFamily="18" charset="-127"/>
                <a:ea typeface="HY견고딕" panose="02030600000101010101" pitchFamily="18" charset="-127"/>
              </a:rPr>
              <a:t>sand1234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069144" y="5963260"/>
            <a:ext cx="25348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HY견고딕" panose="02030600000101010101" pitchFamily="18" charset="-127"/>
                <a:ea typeface="HY견고딕" panose="02030600000101010101" pitchFamily="18" charset="-127"/>
              </a:rPr>
              <a:t>010 - 1234 - 5678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979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2"/>
          <a:srcRect l="21713" t="24685" r="23518" b="8718"/>
          <a:stretch/>
        </p:blipFill>
        <p:spPr>
          <a:xfrm>
            <a:off x="1574175" y="510903"/>
            <a:ext cx="9018858" cy="5763761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59" t="5660" r="25141" b="10063"/>
          <a:stretch/>
        </p:blipFill>
        <p:spPr>
          <a:xfrm>
            <a:off x="3058228" y="514120"/>
            <a:ext cx="6035622" cy="5768711"/>
          </a:xfrm>
          <a:prstGeom prst="rect">
            <a:avLst/>
          </a:prstGeom>
          <a:ln>
            <a:solidFill>
              <a:srgbClr val="A1A2A4"/>
            </a:solidFill>
          </a:ln>
        </p:spPr>
      </p:pic>
      <p:sp>
        <p:nvSpPr>
          <p:cNvPr id="20" name="TextBox 19"/>
          <p:cNvSpPr txBox="1"/>
          <p:nvPr/>
        </p:nvSpPr>
        <p:spPr>
          <a:xfrm>
            <a:off x="4018752" y="4238797"/>
            <a:ext cx="2476722" cy="307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HY견고딕" panose="02030600000101010101" pitchFamily="18" charset="-127"/>
                <a:ea typeface="HY견고딕" panose="02030600000101010101" pitchFamily="18" charset="-127"/>
              </a:rPr>
              <a:t>b1hub@koreatech.ac.kr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018753" y="3292403"/>
            <a:ext cx="720872" cy="307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latin typeface="HY견고딕" panose="02030600000101010101" pitchFamily="18" charset="-127"/>
                <a:ea typeface="HY견고딕" panose="02030600000101010101" pitchFamily="18" charset="-127"/>
              </a:rPr>
              <a:t>홍길동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018752" y="2947302"/>
            <a:ext cx="1094729" cy="307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HY견고딕" panose="02030600000101010101" pitchFamily="18" charset="-127"/>
                <a:ea typeface="HY견고딕" panose="02030600000101010101" pitchFamily="18" charset="-127"/>
              </a:rPr>
              <a:t>sand1234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018752" y="3931020"/>
            <a:ext cx="1890373" cy="307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HY견고딕" panose="02030600000101010101" pitchFamily="18" charset="-127"/>
                <a:ea typeface="HY견고딕" panose="02030600000101010101" pitchFamily="18" charset="-127"/>
              </a:rPr>
              <a:t>010 - 1234 - 5678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6021144" y="5899257"/>
            <a:ext cx="669016" cy="669016"/>
          </a:xfrm>
          <a:prstGeom prst="rect">
            <a:avLst/>
          </a:prstGeom>
        </p:spPr>
      </p:pic>
      <p:pic>
        <p:nvPicPr>
          <p:cNvPr id="22" name="그림 21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440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21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2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3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solidFill>
                <a:srgbClr val="B4B4B5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5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4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5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6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7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8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grpSp>
        <p:nvGrpSpPr>
          <p:cNvPr id="4" name="그룹 3"/>
          <p:cNvGrpSpPr/>
          <p:nvPr/>
        </p:nvGrpSpPr>
        <p:grpSpPr>
          <a:xfrm>
            <a:off x="1588580" y="307367"/>
            <a:ext cx="9029127" cy="5973328"/>
            <a:chOff x="1750850" y="244445"/>
            <a:chExt cx="8810123" cy="5859856"/>
          </a:xfrm>
        </p:grpSpPr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solidFill>
                <a:srgbClr val="B4B4B5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5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" t="4895" r="628" b="153"/>
          <a:stretch/>
        </p:blipFill>
        <p:spPr>
          <a:xfrm>
            <a:off x="1552754" y="500331"/>
            <a:ext cx="9066363" cy="5788325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1561205" y="497051"/>
            <a:ext cx="9056502" cy="5771960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3999883" y="2998113"/>
            <a:ext cx="417714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5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대리인신청</a:t>
            </a:r>
            <a:endParaRPr lang="id-ID" altLang="ko-KR" sz="5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93940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직사각형 52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1383209" y="1110439"/>
            <a:ext cx="9889193" cy="369331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세부탭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4" name="직사각형 5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149775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기업회원 로그인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785643" y="1110439"/>
            <a:ext cx="588646" cy="369331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순서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149774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188506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MY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서비스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188505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2272368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사업장 관리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2272367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2659675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대리인 현황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2659674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304698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대리인 신청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304697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5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342900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공인인증서 등록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342851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6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4" name="직사각형 4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3817842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공인인증서 로그인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5" name="직사각형 44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3817361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7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6" name="직사각형 45">
            <a:extLst>
              <a:ext uri="{FF2B5EF4-FFF2-40B4-BE49-F238E27FC236}">
                <a16:creationId xmlns:a16="http://schemas.microsoft.com/office/drawing/2014/main" id="{701485AD-4265-4012-BB84-E2DC0841A0A6}"/>
              </a:ext>
            </a:extLst>
          </p:cNvPr>
          <p:cNvSpPr/>
          <p:nvPr/>
        </p:nvSpPr>
        <p:spPr>
          <a:xfrm>
            <a:off x="-1" y="331235"/>
            <a:ext cx="5382884" cy="38173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대리인 신청 흐름도</a:t>
            </a:r>
            <a:endParaRPr lang="ko-KR" altLang="en-US" sz="2000" dirty="0">
              <a:latin typeface="HY견고딕" panose="02030600000101010101" pitchFamily="18" charset="-127"/>
              <a:ea typeface="HY견고딕" panose="02030600000101010101" pitchFamily="18" charset="-127"/>
              <a:cs typeface="함초롬바탕" panose="02030604000101010101" pitchFamily="18" charset="-127"/>
            </a:endParaRPr>
          </a:p>
        </p:txBody>
      </p:sp>
      <p:pic>
        <p:nvPicPr>
          <p:cNvPr id="25" name="그림 2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286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pic>
        <p:nvPicPr>
          <p:cNvPr id="27" name="그림 26"/>
          <p:cNvPicPr>
            <a:picLocks noChangeAspect="1"/>
          </p:cNvPicPr>
          <p:nvPr/>
        </p:nvPicPr>
        <p:blipFill rotWithShape="1">
          <a:blip r:embed="rId2"/>
          <a:srcRect l="13166" t="13275" r="23479" b="12401"/>
          <a:stretch/>
        </p:blipFill>
        <p:spPr>
          <a:xfrm>
            <a:off x="1563906" y="504449"/>
            <a:ext cx="9029127" cy="5765683"/>
          </a:xfrm>
          <a:prstGeom prst="rect">
            <a:avLst/>
          </a:prstGeom>
        </p:spPr>
      </p:pic>
      <p:sp>
        <p:nvSpPr>
          <p:cNvPr id="28" name="직사각형 27"/>
          <p:cNvSpPr/>
          <p:nvPr/>
        </p:nvSpPr>
        <p:spPr>
          <a:xfrm>
            <a:off x="7829707" y="514309"/>
            <a:ext cx="396240" cy="1600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7927614" y="606884"/>
            <a:ext cx="669016" cy="669016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2155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247B8EFF-B037-42C7-8F45-04FFC1AC3CAD}"/>
              </a:ext>
            </a:extLst>
          </p:cNvPr>
          <p:cNvSpPr/>
          <p:nvPr/>
        </p:nvSpPr>
        <p:spPr>
          <a:xfrm>
            <a:off x="785643" y="1426516"/>
            <a:ext cx="588646" cy="332520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>
                <a:latin typeface="HY견고딕" panose="02030600000101010101" pitchFamily="18" charset="-127"/>
                <a:ea typeface="HY견고딕" panose="02030600000101010101" pitchFamily="18" charset="-127"/>
              </a:rPr>
              <a:t>순서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FC069F5E-4C82-48B8-9832-486FF8ECA5AE}"/>
              </a:ext>
            </a:extLst>
          </p:cNvPr>
          <p:cNvSpPr/>
          <p:nvPr/>
        </p:nvSpPr>
        <p:spPr>
          <a:xfrm>
            <a:off x="785643" y="1789021"/>
            <a:ext cx="588646" cy="3727169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1387768" y="1424160"/>
            <a:ext cx="3430643" cy="332520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절차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7767" y="1785428"/>
            <a:ext cx="3430643" cy="1886763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필수 </a:t>
            </a:r>
            <a:r>
              <a:rPr lang="ko-KR" altLang="en-US" sz="14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수행사항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CDDD8198-6ACF-4476-BDA7-2FA8C030A179}"/>
              </a:ext>
            </a:extLst>
          </p:cNvPr>
          <p:cNvSpPr/>
          <p:nvPr/>
        </p:nvSpPr>
        <p:spPr>
          <a:xfrm>
            <a:off x="1387767" y="3697131"/>
            <a:ext cx="3430643" cy="1819059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공동훈련센터</a:t>
            </a:r>
            <a:r>
              <a:rPr lang="en-US" altLang="ko-KR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학교</a:t>
            </a:r>
            <a:r>
              <a:rPr lang="en-US" altLang="ko-KR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</a:p>
          <a:p>
            <a:pPr algn="ctr"/>
            <a:r>
              <a:rPr lang="ko-KR" altLang="en-US" sz="14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실시신고</a:t>
            </a: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서류 지원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4832894" y="1424159"/>
            <a:ext cx="6315681" cy="332520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준비사항 및 서류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4832892" y="1787704"/>
            <a:ext cx="6315683" cy="1884487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기업</a:t>
            </a:r>
            <a:r>
              <a:rPr lang="en-US" altLang="ko-KR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개인회원가입</a:t>
            </a:r>
            <a:endParaRPr lang="en-US" altLang="ko-KR" sz="1400" dirty="0" smtClean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기업 </a:t>
            </a:r>
            <a:r>
              <a:rPr lang="ko-KR" altLang="en-US" sz="14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참여신청</a:t>
            </a:r>
            <a:endParaRPr lang="en-US" altLang="ko-KR" sz="1400" dirty="0" smtClean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HRD-Net </a:t>
            </a: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대리인 신청</a:t>
            </a:r>
            <a:endParaRPr lang="en-US" altLang="ko-KR" sz="1400" dirty="0" smtClean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기업전담인력 양성교육 수료</a:t>
            </a:r>
            <a:endParaRPr lang="en-US" altLang="ko-KR" sz="1400" dirty="0" smtClean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기업전담인력 </a:t>
            </a:r>
            <a:r>
              <a:rPr lang="en-US" altLang="ko-KR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HRD-Net </a:t>
            </a: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모바일</a:t>
            </a:r>
            <a:r>
              <a:rPr lang="en-US" altLang="ko-KR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4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어플</a:t>
            </a:r>
            <a:r>
              <a:rPr lang="en-US" altLang="ko-KR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en-US" altLang="ko-KR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  <a:hlinkClick r:id="rId3"/>
              </a:rPr>
              <a:t>http://m.hrd.go.kr/</a:t>
            </a:r>
            <a:r>
              <a:rPr lang="en-US" altLang="ko-KR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설치</a:t>
            </a:r>
            <a:endParaRPr lang="en-US" altLang="ko-KR" sz="1400" dirty="0" smtClean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비콘</a:t>
            </a: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설치 및 등록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4832891" y="3697131"/>
            <a:ext cx="6315684" cy="1819059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OJT</a:t>
            </a:r>
            <a:r>
              <a:rPr lang="ko-KR" altLang="en-US" sz="14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 시간표</a:t>
            </a:r>
            <a:r>
              <a:rPr lang="en-US" altLang="ko-KR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엑셀</a:t>
            </a:r>
            <a:r>
              <a:rPr lang="en-US" altLang="ko-KR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학습근로계약서</a:t>
            </a:r>
            <a:r>
              <a:rPr lang="en-US" altLang="ko-KR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400" dirty="0" err="1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친권자동의</a:t>
            </a:r>
            <a:r>
              <a:rPr lang="en-US" altLang="ko-KR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 </a:t>
            </a:r>
            <a:r>
              <a:rPr lang="ko-KR" altLang="en-US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사본</a:t>
            </a:r>
            <a:endParaRPr lang="en-US" altLang="ko-KR" sz="1400" dirty="0" smtClean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err="1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학습근로자</a:t>
            </a:r>
            <a:r>
              <a:rPr lang="ko-KR" altLang="en-US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r>
              <a:rPr lang="ko-KR" altLang="en-US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대 보험 가입 확인서</a:t>
            </a:r>
            <a:endParaRPr lang="en-US" altLang="ko-KR" sz="1400" dirty="0" smtClean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기업현장교사 재직을 증명할 수 있는 서류</a:t>
            </a:r>
            <a:endParaRPr lang="en-US" altLang="ko-KR" sz="1400" dirty="0" smtClean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(</a:t>
            </a:r>
            <a:r>
              <a:rPr lang="ko-KR" altLang="en-US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단</a:t>
            </a:r>
            <a:r>
              <a:rPr lang="en-US" altLang="ko-KR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기업전담인력이 사업주 또는 사업경영담당자인 경우 재직증명서</a:t>
            </a:r>
            <a:r>
              <a:rPr lang="en-US" altLang="ko-KR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785644" y="1110439"/>
            <a:ext cx="10362931" cy="293734"/>
          </a:xfrm>
          <a:prstGeom prst="rect">
            <a:avLst/>
          </a:prstGeom>
          <a:solidFill>
            <a:srgbClr val="7474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훈련 시작 전 </a:t>
            </a:r>
            <a:r>
              <a:rPr lang="ko-KR" altLang="en-US" sz="1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수행사항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701485AD-4265-4012-BB84-E2DC0841A0A6}"/>
              </a:ext>
            </a:extLst>
          </p:cNvPr>
          <p:cNvSpPr/>
          <p:nvPr/>
        </p:nvSpPr>
        <p:spPr>
          <a:xfrm>
            <a:off x="-1" y="331235"/>
            <a:ext cx="5382884" cy="38173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err="1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훈련시작</a:t>
            </a:r>
            <a:r>
              <a:rPr lang="ko-KR" altLang="en-US" sz="2000" dirty="0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 전 </a:t>
            </a:r>
            <a:r>
              <a:rPr lang="ko-KR" altLang="en-US" sz="2000" dirty="0" err="1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수행절차</a:t>
            </a:r>
            <a:endParaRPr lang="ko-KR" altLang="en-US" sz="2000" dirty="0">
              <a:latin typeface="HY견고딕" panose="02030600000101010101" pitchFamily="18" charset="-127"/>
              <a:ea typeface="HY견고딕" panose="02030600000101010101" pitchFamily="18" charset="-127"/>
              <a:cs typeface="함초롬바탕" panose="02030604000101010101" pitchFamily="18" charset="-127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194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l="971" r="1030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5864661" y="3169650"/>
            <a:ext cx="669016" cy="669016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385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3" name="그림 22"/>
          <p:cNvPicPr>
            <a:picLocks noChangeAspect="1"/>
          </p:cNvPicPr>
          <p:nvPr/>
        </p:nvPicPr>
        <p:blipFill rotWithShape="1">
          <a:blip r:embed="rId2"/>
          <a:srcRect l="971" r="1030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6152838" y="5706028"/>
            <a:ext cx="669016" cy="669016"/>
          </a:xfrm>
          <a:prstGeom prst="rect">
            <a:avLst/>
          </a:prstGeom>
        </p:spPr>
      </p:pic>
      <p:sp>
        <p:nvSpPr>
          <p:cNvPr id="19" name="직사각형 18"/>
          <p:cNvSpPr/>
          <p:nvPr/>
        </p:nvSpPr>
        <p:spPr>
          <a:xfrm>
            <a:off x="2388638" y="5261344"/>
            <a:ext cx="1028700" cy="196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asdfgh123</a:t>
            </a:r>
            <a:endParaRPr lang="ko-KR" altLang="en-US" sz="11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2388638" y="5745850"/>
            <a:ext cx="1143000" cy="2358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***********</a:t>
            </a:r>
            <a:endParaRPr lang="ko-KR" altLang="en-US" sz="11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712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1" name="그림 20"/>
          <p:cNvPicPr>
            <a:picLocks noChangeAspect="1"/>
          </p:cNvPicPr>
          <p:nvPr/>
        </p:nvPicPr>
        <p:blipFill rotWithShape="1">
          <a:blip r:embed="rId2"/>
          <a:srcRect l="13333" t="12884" r="23229" b="12447"/>
          <a:stretch/>
        </p:blipFill>
        <p:spPr>
          <a:xfrm>
            <a:off x="1563906" y="504449"/>
            <a:ext cx="9043292" cy="5765682"/>
          </a:xfrm>
          <a:prstGeom prst="rect">
            <a:avLst/>
          </a:prstGeom>
        </p:spPr>
      </p:pic>
      <p:sp>
        <p:nvSpPr>
          <p:cNvPr id="22" name="직사각형 21"/>
          <p:cNvSpPr/>
          <p:nvPr/>
        </p:nvSpPr>
        <p:spPr>
          <a:xfrm>
            <a:off x="7696946" y="517149"/>
            <a:ext cx="475386" cy="18778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3" name="그림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7808966" y="629168"/>
            <a:ext cx="669016" cy="669016"/>
          </a:xfrm>
          <a:prstGeom prst="rect">
            <a:avLst/>
          </a:prstGeom>
        </p:spPr>
      </p:pic>
      <p:sp>
        <p:nvSpPr>
          <p:cNvPr id="24" name="직사각형 23"/>
          <p:cNvSpPr/>
          <p:nvPr/>
        </p:nvSpPr>
        <p:spPr>
          <a:xfrm>
            <a:off x="7166850" y="504448"/>
            <a:ext cx="423949" cy="215538"/>
          </a:xfrm>
          <a:prstGeom prst="rect">
            <a:avLst/>
          </a:prstGeom>
          <a:solidFill>
            <a:srgbClr val="717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877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2"/>
          <a:srcRect l="21548" t="19730" r="23073" b="17083"/>
          <a:stretch/>
        </p:blipFill>
        <p:spPr>
          <a:xfrm>
            <a:off x="1563906" y="504449"/>
            <a:ext cx="9029127" cy="5792189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2160911" y="4148541"/>
            <a:ext cx="669016" cy="669016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20328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2"/>
          <a:srcRect l="21548" t="19730" r="23073" b="17083"/>
          <a:stretch/>
        </p:blipFill>
        <p:spPr>
          <a:xfrm>
            <a:off x="1563906" y="504449"/>
            <a:ext cx="9029127" cy="5792189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2122811" y="4542241"/>
            <a:ext cx="669016" cy="669016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91441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2"/>
          <a:srcRect l="21548" t="19730" r="23073" b="17083"/>
          <a:stretch/>
        </p:blipFill>
        <p:spPr>
          <a:xfrm>
            <a:off x="1563906" y="504449"/>
            <a:ext cx="9029127" cy="5792189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9825684" y="5082328"/>
            <a:ext cx="669016" cy="669016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18941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2"/>
          <a:srcRect l="21815" t="15599" r="23206" b="22653"/>
          <a:stretch/>
        </p:blipFill>
        <p:spPr>
          <a:xfrm>
            <a:off x="1563906" y="525218"/>
            <a:ext cx="9029127" cy="5779518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3760731" y="2722318"/>
            <a:ext cx="10669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홍길동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341581" y="2741368"/>
            <a:ext cx="8175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000000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186458" y="2741368"/>
            <a:ext cx="8626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0000000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345121" y="3252464"/>
            <a:ext cx="537203" cy="276999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000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966855" y="3252463"/>
            <a:ext cx="5738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0000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614039" y="3252462"/>
            <a:ext cx="5680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0000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760731" y="4111772"/>
            <a:ext cx="33297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한국 한국시 </a:t>
            </a:r>
            <a:r>
              <a:rPr lang="ko-KR" altLang="en-US" sz="12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한국동</a:t>
            </a:r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2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한국로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760731" y="4463103"/>
            <a:ext cx="7811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000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737135" y="4970185"/>
            <a:ext cx="14480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aftsferfs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213511" y="4970184"/>
            <a:ext cx="15009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Korea.kr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760731" y="5513651"/>
            <a:ext cx="8129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대리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31" name="그림 30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74307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31" name="그림 30"/>
          <p:cNvPicPr>
            <a:picLocks noChangeAspect="1"/>
          </p:cNvPicPr>
          <p:nvPr/>
        </p:nvPicPr>
        <p:blipFill rotWithShape="1">
          <a:blip r:embed="rId2"/>
          <a:srcRect l="22255" t="13803" r="22474" b="23706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3665820" y="1883320"/>
            <a:ext cx="20313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한국 한국시 </a:t>
            </a:r>
            <a:r>
              <a:rPr lang="ko-KR" altLang="en-US" sz="12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한국동</a:t>
            </a:r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2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한국로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678519" y="2248445"/>
            <a:ext cx="4732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000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671595" y="2740176"/>
            <a:ext cx="8771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aftsferfs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147970" y="2740175"/>
            <a:ext cx="9092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Korea.kr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675043" y="3258095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대리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7" name="타원 36"/>
          <p:cNvSpPr/>
          <p:nvPr/>
        </p:nvSpPr>
        <p:spPr>
          <a:xfrm>
            <a:off x="3725843" y="4232820"/>
            <a:ext cx="119146" cy="114300"/>
          </a:xfrm>
          <a:prstGeom prst="ellipse">
            <a:avLst/>
          </a:prstGeom>
          <a:solidFill>
            <a:srgbClr val="0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6122968" y="5051970"/>
            <a:ext cx="308289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HRD-Net </a:t>
            </a:r>
            <a:r>
              <a:rPr lang="ko-KR" altLang="en-US" sz="105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행정처리 업무를 위해서 대리인 신청</a:t>
            </a:r>
            <a:endParaRPr lang="ko-KR" altLang="en-US" sz="105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20079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2"/>
          <a:srcRect l="21596" t="14194" r="22841" b="22678"/>
          <a:stretch/>
        </p:blipFill>
        <p:spPr>
          <a:xfrm>
            <a:off x="1565412" y="504448"/>
            <a:ext cx="9031825" cy="5765683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6218238" y="1829990"/>
            <a:ext cx="308289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HRD-Net </a:t>
            </a:r>
            <a:r>
              <a:rPr lang="ko-KR" altLang="en-US" sz="105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행정처리 업무를 위해서 대리인 신청</a:t>
            </a:r>
            <a:endParaRPr lang="ko-KR" altLang="en-US" sz="105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5779846" y="3147613"/>
            <a:ext cx="1262304" cy="46672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2" name="그림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6032039" y="3602617"/>
            <a:ext cx="669016" cy="669016"/>
          </a:xfrm>
          <a:prstGeom prst="rect">
            <a:avLst/>
          </a:prstGeom>
        </p:spPr>
      </p:pic>
      <p:pic>
        <p:nvPicPr>
          <p:cNvPr id="23" name="그림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40187" y="504447"/>
            <a:ext cx="3843043" cy="5401235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cxnSp>
        <p:nvCxnSpPr>
          <p:cNvPr id="24" name="직선 연결선 23"/>
          <p:cNvCxnSpPr>
            <a:stCxn id="21" idx="0"/>
          </p:cNvCxnSpPr>
          <p:nvPr/>
        </p:nvCxnSpPr>
        <p:spPr>
          <a:xfrm flipV="1">
            <a:off x="6410998" y="2376090"/>
            <a:ext cx="0" cy="77152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화살표 연결선 24"/>
          <p:cNvCxnSpPr/>
          <p:nvPr/>
        </p:nvCxnSpPr>
        <p:spPr>
          <a:xfrm>
            <a:off x="6410998" y="2388790"/>
            <a:ext cx="629189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그림 17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04392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2"/>
          <a:srcRect l="21596" t="14194" r="22841" b="22678"/>
          <a:stretch/>
        </p:blipFill>
        <p:spPr>
          <a:xfrm>
            <a:off x="1565412" y="504448"/>
            <a:ext cx="9031825" cy="5765683"/>
          </a:xfrm>
          <a:prstGeom prst="rect">
            <a:avLst/>
          </a:prstGeom>
        </p:spPr>
      </p:pic>
      <p:grpSp>
        <p:nvGrpSpPr>
          <p:cNvPr id="2" name="그룹 1"/>
          <p:cNvGrpSpPr/>
          <p:nvPr/>
        </p:nvGrpSpPr>
        <p:grpSpPr>
          <a:xfrm>
            <a:off x="4625973" y="525218"/>
            <a:ext cx="5967060" cy="4717512"/>
            <a:chOff x="4625973" y="525218"/>
            <a:chExt cx="5967060" cy="4717512"/>
          </a:xfrm>
        </p:grpSpPr>
        <p:pic>
          <p:nvPicPr>
            <p:cNvPr id="32" name="그림 31"/>
            <p:cNvPicPr>
              <a:picLocks noChangeAspect="1"/>
            </p:cNvPicPr>
            <p:nvPr/>
          </p:nvPicPr>
          <p:blipFill rotWithShape="1">
            <a:blip r:embed="rId3"/>
            <a:srcRect r="949"/>
            <a:stretch/>
          </p:blipFill>
          <p:spPr>
            <a:xfrm>
              <a:off x="4625973" y="525218"/>
              <a:ext cx="5967060" cy="425291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33" name="직사각형 32"/>
            <p:cNvSpPr/>
            <p:nvPr/>
          </p:nvSpPr>
          <p:spPr>
            <a:xfrm>
              <a:off x="6240107" y="1739655"/>
              <a:ext cx="3486150" cy="438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4" name="직사각형 33"/>
            <p:cNvSpPr/>
            <p:nvPr/>
          </p:nvSpPr>
          <p:spPr>
            <a:xfrm>
              <a:off x="6235473" y="1768230"/>
              <a:ext cx="2947859" cy="200026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50" dirty="0" smtClean="0">
                  <a:solidFill>
                    <a:schemeClr val="tx1"/>
                  </a:solidFill>
                </a:rPr>
                <a:t>HRD-Net</a:t>
              </a:r>
              <a:r>
                <a:rPr lang="ko-KR" altLang="en-US" sz="1050" dirty="0" err="1" smtClean="0">
                  <a:solidFill>
                    <a:schemeClr val="tx1"/>
                  </a:solidFill>
                </a:rPr>
                <a:t>전산서비스</a:t>
              </a:r>
              <a:r>
                <a:rPr lang="ko-KR" altLang="en-US" sz="1050" dirty="0" smtClean="0">
                  <a:solidFill>
                    <a:schemeClr val="tx1"/>
                  </a:solidFill>
                </a:rPr>
                <a:t> 대리인 선임</a:t>
              </a:r>
              <a:r>
                <a:rPr lang="en-US" altLang="ko-KR" sz="1050" dirty="0" smtClean="0">
                  <a:solidFill>
                    <a:schemeClr val="tx1"/>
                  </a:solidFill>
                </a:rPr>
                <a:t>(</a:t>
              </a:r>
              <a:r>
                <a:rPr lang="ko-KR" altLang="en-US" sz="1050" dirty="0" smtClean="0">
                  <a:solidFill>
                    <a:schemeClr val="tx1"/>
                  </a:solidFill>
                </a:rPr>
                <a:t>해임</a:t>
              </a:r>
              <a:r>
                <a:rPr lang="en-US" altLang="ko-KR" sz="1050" dirty="0" smtClean="0">
                  <a:solidFill>
                    <a:schemeClr val="tx1"/>
                  </a:solidFill>
                </a:rPr>
                <a:t>)</a:t>
              </a:r>
              <a:r>
                <a:rPr lang="ko-KR" altLang="en-US" sz="1050" dirty="0" smtClean="0">
                  <a:solidFill>
                    <a:schemeClr val="tx1"/>
                  </a:solidFill>
                </a:rPr>
                <a:t>신청서</a:t>
              </a:r>
              <a:endParaRPr lang="ko-KR" altLang="en-US" sz="1050" dirty="0">
                <a:solidFill>
                  <a:schemeClr val="tx1"/>
                </a:solidFill>
              </a:endParaRPr>
            </a:p>
          </p:txBody>
        </p:sp>
        <p:sp>
          <p:nvSpPr>
            <p:cNvPr id="35" name="직사각형 34"/>
            <p:cNvSpPr/>
            <p:nvPr/>
          </p:nvSpPr>
          <p:spPr>
            <a:xfrm>
              <a:off x="8909402" y="4480744"/>
              <a:ext cx="512055" cy="144986"/>
            </a:xfrm>
            <a:prstGeom prst="rect">
              <a:avLst/>
            </a:prstGeom>
            <a:solidFill>
              <a:srgbClr val="E1E1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00" dirty="0" smtClean="0">
                  <a:solidFill>
                    <a:schemeClr val="tx1"/>
                  </a:solidFill>
                </a:rPr>
                <a:t>첨부</a:t>
              </a:r>
              <a:endParaRPr lang="ko-KR" altLang="en-US" sz="1100" dirty="0">
                <a:solidFill>
                  <a:schemeClr val="tx1"/>
                </a:solidFill>
              </a:endParaRPr>
            </a:p>
          </p:txBody>
        </p:sp>
        <p:pic>
          <p:nvPicPr>
            <p:cNvPr id="36" name="그림 3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4656948">
              <a:off x="9011897" y="4573714"/>
              <a:ext cx="669016" cy="669016"/>
            </a:xfrm>
            <a:prstGeom prst="rect">
              <a:avLst/>
            </a:prstGeom>
          </p:spPr>
        </p:pic>
      </p:grpSp>
      <p:pic>
        <p:nvPicPr>
          <p:cNvPr id="18" name="그림 17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0661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직사각형 23">
            <a:extLst>
              <a:ext uri="{FF2B5EF4-FFF2-40B4-BE49-F238E27FC236}">
                <a16:creationId xmlns:a16="http://schemas.microsoft.com/office/drawing/2014/main" id="{247B8EFF-B037-42C7-8F45-04FFC1AC3CAD}"/>
              </a:ext>
            </a:extLst>
          </p:cNvPr>
          <p:cNvSpPr/>
          <p:nvPr/>
        </p:nvSpPr>
        <p:spPr>
          <a:xfrm>
            <a:off x="785643" y="1426516"/>
            <a:ext cx="588646" cy="332520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>
                <a:latin typeface="HY견고딕" panose="02030600000101010101" pitchFamily="18" charset="-127"/>
                <a:ea typeface="HY견고딕" panose="02030600000101010101" pitchFamily="18" charset="-127"/>
              </a:rPr>
              <a:t>순서</a:t>
            </a:r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FC069F5E-4C82-48B8-9832-486FF8ECA5AE}"/>
              </a:ext>
            </a:extLst>
          </p:cNvPr>
          <p:cNvSpPr/>
          <p:nvPr/>
        </p:nvSpPr>
        <p:spPr>
          <a:xfrm>
            <a:off x="785643" y="1789022"/>
            <a:ext cx="588646" cy="1893516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1385756" y="1424160"/>
            <a:ext cx="3430643" cy="332520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절차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3085642" y="1784241"/>
            <a:ext cx="1725906" cy="462469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OJT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 시작 전 </a:t>
            </a:r>
            <a:endParaRPr lang="en-US" altLang="ko-KR" sz="1200" dirty="0" smtClean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및 훈련 시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4829877" y="1424159"/>
            <a:ext cx="6315681" cy="332520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준비사항 및 서류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4829873" y="1785529"/>
            <a:ext cx="6315683" cy="465750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일일 또는 기간 단위의 훈련시간 등록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785644" y="1110439"/>
            <a:ext cx="10359914" cy="293734"/>
          </a:xfrm>
          <a:prstGeom prst="rect">
            <a:avLst/>
          </a:prstGeom>
          <a:solidFill>
            <a:srgbClr val="7474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출결관리</a:t>
            </a:r>
            <a:r>
              <a:rPr lang="ko-KR" altLang="en-US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수행사항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3085642" y="2266697"/>
            <a:ext cx="1725906" cy="472905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OJT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 시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4829873" y="2271196"/>
            <a:ext cx="6315683" cy="468406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HRD-Net </a:t>
            </a:r>
            <a:r>
              <a:rPr lang="ko-KR" altLang="en-US" sz="14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비콘</a:t>
            </a: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출결 확인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3085642" y="2768451"/>
            <a:ext cx="1725906" cy="914085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비콘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출결 불가 시</a:t>
            </a:r>
            <a:endParaRPr lang="en-US" altLang="ko-KR" sz="1200" dirty="0" smtClean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출석입력요청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4829873" y="2768452"/>
            <a:ext cx="6315683" cy="914084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spc="-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출석입력요청 사유</a:t>
            </a:r>
            <a:r>
              <a:rPr lang="en-US" altLang="ko-KR" sz="1400" spc="-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1400" spc="-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발생일</a:t>
            </a:r>
            <a:r>
              <a:rPr lang="en-US" altLang="ko-KR" sz="1400" spc="-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 </a:t>
            </a:r>
            <a:r>
              <a:rPr lang="ko-KR" altLang="en-US" sz="1400" spc="-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입</a:t>
            </a:r>
            <a:r>
              <a:rPr lang="en-US" altLang="ko-KR" sz="1400" spc="-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</a:t>
            </a:r>
            <a:r>
              <a:rPr lang="ko-KR" altLang="en-US" sz="1400" spc="-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퇴실 시간</a:t>
            </a:r>
            <a:r>
              <a:rPr lang="en-US" altLang="ko-KR" sz="1400" spc="-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1400" spc="-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해당 </a:t>
            </a:r>
            <a:r>
              <a:rPr lang="ko-KR" altLang="en-US" sz="1400" spc="-200" dirty="0" err="1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학습근로자</a:t>
            </a:r>
            <a:r>
              <a:rPr lang="ko-KR" altLang="en-US" sz="1400" spc="-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이름을 공동훈련센터에 전달</a:t>
            </a:r>
            <a:endParaRPr lang="en-US" altLang="ko-KR" sz="1400" spc="-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247B8EFF-B037-42C7-8F45-04FFC1AC3CAD}"/>
              </a:ext>
            </a:extLst>
          </p:cNvPr>
          <p:cNvSpPr/>
          <p:nvPr/>
        </p:nvSpPr>
        <p:spPr>
          <a:xfrm>
            <a:off x="785642" y="4119021"/>
            <a:ext cx="588646" cy="332520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>
                <a:latin typeface="HY견고딕" panose="02030600000101010101" pitchFamily="18" charset="-127"/>
                <a:ea typeface="HY견고딕" panose="02030600000101010101" pitchFamily="18" charset="-127"/>
              </a:rPr>
              <a:t>순서</a:t>
            </a: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FC069F5E-4C82-48B8-9832-486FF8ECA5AE}"/>
              </a:ext>
            </a:extLst>
          </p:cNvPr>
          <p:cNvSpPr/>
          <p:nvPr/>
        </p:nvSpPr>
        <p:spPr>
          <a:xfrm>
            <a:off x="782377" y="4474114"/>
            <a:ext cx="588646" cy="985365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1384171" y="4119021"/>
            <a:ext cx="3430643" cy="332519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절차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0905" y="4471527"/>
            <a:ext cx="3430643" cy="988994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학습관리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4833320" y="4119020"/>
            <a:ext cx="6312237" cy="332520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준비사항 및 서류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4830053" y="4474114"/>
            <a:ext cx="6315503" cy="985365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기업현장교사 의견 작성</a:t>
            </a:r>
            <a:endParaRPr lang="en-US" altLang="ko-KR" sz="1400" dirty="0" smtClean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월 출석결과확인</a:t>
            </a:r>
            <a:endParaRPr lang="en-US" altLang="ko-KR" sz="1400" dirty="0" smtClean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err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학습근로자</a:t>
            </a:r>
            <a:r>
              <a:rPr lang="ko-KR" altLang="en-US" sz="14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면담일지 작성</a:t>
            </a:r>
            <a:r>
              <a:rPr lang="en-US" altLang="ko-KR" sz="14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4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월</a:t>
            </a:r>
            <a:r>
              <a:rPr lang="en-US" altLang="ko-KR" sz="14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r>
              <a:rPr lang="ko-KR" altLang="en-US" sz="14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회 권장</a:t>
            </a:r>
            <a:r>
              <a:rPr lang="en-US" altLang="ko-KR" sz="14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14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보관</a:t>
            </a:r>
            <a:r>
              <a:rPr lang="en-US" altLang="ko-KR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en-US" altLang="ko-KR" sz="14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785643" y="3805300"/>
            <a:ext cx="10359915" cy="293734"/>
          </a:xfrm>
          <a:prstGeom prst="rect">
            <a:avLst/>
          </a:prstGeom>
          <a:solidFill>
            <a:srgbClr val="7474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학습관리 </a:t>
            </a:r>
            <a:r>
              <a:rPr lang="ko-KR" altLang="en-US" sz="1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수행사항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701485AD-4265-4012-BB84-E2DC0841A0A6}"/>
              </a:ext>
            </a:extLst>
          </p:cNvPr>
          <p:cNvSpPr/>
          <p:nvPr/>
        </p:nvSpPr>
        <p:spPr>
          <a:xfrm>
            <a:off x="-1" y="331235"/>
            <a:ext cx="5382884" cy="38173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err="1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훈련실시</a:t>
            </a:r>
            <a:r>
              <a:rPr lang="ko-KR" altLang="en-US" sz="2000" dirty="0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 중 </a:t>
            </a:r>
            <a:r>
              <a:rPr lang="ko-KR" altLang="en-US" sz="2000" dirty="0" err="1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수행절차</a:t>
            </a:r>
            <a:endParaRPr lang="ko-KR" altLang="en-US" sz="2000" dirty="0">
              <a:latin typeface="HY견고딕" panose="02030600000101010101" pitchFamily="18" charset="-127"/>
              <a:ea typeface="HY견고딕" panose="02030600000101010101" pitchFamily="18" charset="-127"/>
              <a:cs typeface="함초롬바탕" panose="02030604000101010101" pitchFamily="18" charset="-127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7521" y="1786630"/>
            <a:ext cx="1684889" cy="1895907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출결관리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25" name="그림 2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562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2"/>
          <a:srcRect l="21523" t="14323" r="22694" b="22733"/>
          <a:stretch/>
        </p:blipFill>
        <p:spPr>
          <a:xfrm>
            <a:off x="1558774" y="504448"/>
            <a:ext cx="9034259" cy="5765683"/>
          </a:xfrm>
          <a:prstGeom prst="rect">
            <a:avLst/>
          </a:prstGeom>
        </p:spPr>
      </p:pic>
      <p:sp>
        <p:nvSpPr>
          <p:cNvPr id="20" name="직사각형 19"/>
          <p:cNvSpPr/>
          <p:nvPr/>
        </p:nvSpPr>
        <p:spPr>
          <a:xfrm>
            <a:off x="5791200" y="2455005"/>
            <a:ext cx="1895475" cy="2571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3820960" y="2391985"/>
            <a:ext cx="3141482" cy="199703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5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HRD-Net</a:t>
            </a:r>
            <a:r>
              <a:rPr lang="ko-KR" altLang="en-US" sz="1050" dirty="0" err="1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전산서비스</a:t>
            </a:r>
            <a:r>
              <a:rPr lang="ko-KR" altLang="en-US" sz="105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대리인 선임</a:t>
            </a:r>
            <a:r>
              <a:rPr lang="en-US" altLang="ko-KR" sz="105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05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해임</a:t>
            </a:r>
            <a:r>
              <a:rPr lang="en-US" altLang="ko-KR" sz="105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r>
              <a:rPr lang="ko-KR" altLang="en-US" sz="105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신청서</a:t>
            </a:r>
            <a:endParaRPr lang="ko-KR" altLang="en-US" sz="105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21" name="그림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6166529" y="5533995"/>
            <a:ext cx="669016" cy="669016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312970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Diffused/>
                    </a14:imgEffect>
                  </a14:imgLayer>
                </a14:imgProps>
              </a:ext>
            </a:extLst>
          </a:blip>
          <a:srcRect l="21548" t="19730" r="23073" b="17083"/>
          <a:stretch/>
        </p:blipFill>
        <p:spPr>
          <a:xfrm>
            <a:off x="1563906" y="504449"/>
            <a:ext cx="9029127" cy="5792189"/>
          </a:xfrm>
          <a:prstGeom prst="rect">
            <a:avLst/>
          </a:prstGeom>
        </p:spPr>
      </p:pic>
      <p:sp>
        <p:nvSpPr>
          <p:cNvPr id="19" name="모서리가 둥근 직사각형 18"/>
          <p:cNvSpPr/>
          <p:nvPr/>
        </p:nvSpPr>
        <p:spPr>
          <a:xfrm>
            <a:off x="1732733" y="2592469"/>
            <a:ext cx="2790500" cy="495520"/>
          </a:xfrm>
          <a:prstGeom prst="round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신청서 작성</a:t>
            </a:r>
          </a:p>
        </p:txBody>
      </p:sp>
      <p:sp>
        <p:nvSpPr>
          <p:cNvPr id="20" name="모서리가 둥근 직사각형 19"/>
          <p:cNvSpPr/>
          <p:nvPr/>
        </p:nvSpPr>
        <p:spPr>
          <a:xfrm>
            <a:off x="7200777" y="4147667"/>
            <a:ext cx="3225107" cy="495520"/>
          </a:xfrm>
          <a:prstGeom prst="round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 err="1">
                <a:latin typeface="HY견고딕" panose="02030600000101010101" pitchFamily="18" charset="-127"/>
                <a:ea typeface="HY견고딕" panose="02030600000101010101" pitchFamily="18" charset="-127"/>
              </a:rPr>
              <a:t>확인ㆍ검토</a:t>
            </a:r>
            <a:endParaRPr lang="en-US" altLang="ko-KR" sz="1400" b="1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en-US" altLang="ko-KR" sz="14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4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기업 관할 </a:t>
            </a:r>
            <a:r>
              <a:rPr lang="ko-KR" altLang="en-US" sz="14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고용노동지청</a:t>
            </a:r>
            <a:r>
              <a:rPr lang="en-US" altLang="ko-KR" sz="14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ko-KR" altLang="en-US" sz="1400" b="1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1" name="모서리가 둥근 직사각형 20"/>
          <p:cNvSpPr/>
          <p:nvPr/>
        </p:nvSpPr>
        <p:spPr>
          <a:xfrm>
            <a:off x="1732733" y="4147667"/>
            <a:ext cx="2790500" cy="495520"/>
          </a:xfrm>
          <a:prstGeom prst="round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접수</a:t>
            </a:r>
            <a:endParaRPr lang="en-US" altLang="ko-KR" sz="1400" b="1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en-US" altLang="ko-KR" sz="14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400" b="1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기업관할</a:t>
            </a:r>
            <a:r>
              <a:rPr lang="ko-KR" altLang="en-US" sz="14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고용노동지청</a:t>
            </a:r>
            <a:r>
              <a:rPr lang="en-US" altLang="ko-KR" sz="14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ko-KR" altLang="en-US" sz="1400" b="1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2" name="모서리가 둥근 직사각형 21"/>
          <p:cNvSpPr/>
          <p:nvPr/>
        </p:nvSpPr>
        <p:spPr>
          <a:xfrm>
            <a:off x="7200777" y="2592469"/>
            <a:ext cx="3225107" cy="495518"/>
          </a:xfrm>
          <a:prstGeom prst="round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결재</a:t>
            </a:r>
            <a:endParaRPr lang="en-US" altLang="ko-KR" sz="1400" b="1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en-US" altLang="ko-KR" sz="14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4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지방고용노동관서장</a:t>
            </a:r>
            <a:r>
              <a:rPr lang="en-US" altLang="ko-KR" sz="14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ko-KR" altLang="en-US" sz="1400" b="1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3" name="모서리가 둥근 직사각형 22"/>
          <p:cNvSpPr/>
          <p:nvPr/>
        </p:nvSpPr>
        <p:spPr>
          <a:xfrm>
            <a:off x="4975078" y="1939473"/>
            <a:ext cx="2186243" cy="546594"/>
          </a:xfrm>
          <a:prstGeom prst="round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신청 </a:t>
            </a:r>
            <a:r>
              <a:rPr lang="ko-KR" altLang="en-US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후 처리 </a:t>
            </a:r>
            <a:r>
              <a:rPr lang="ko-KR" altLang="en-US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절차</a:t>
            </a:r>
            <a:endParaRPr lang="ko-KR" altLang="en-US" b="1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4" name="아래쪽 화살표 23"/>
          <p:cNvSpPr/>
          <p:nvPr/>
        </p:nvSpPr>
        <p:spPr>
          <a:xfrm>
            <a:off x="2922172" y="3345461"/>
            <a:ext cx="466725" cy="561975"/>
          </a:xfrm>
          <a:prstGeom prst="downArrow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5" name="아래쪽 화살표 24"/>
          <p:cNvSpPr/>
          <p:nvPr/>
        </p:nvSpPr>
        <p:spPr>
          <a:xfrm rot="10800000">
            <a:off x="8579967" y="3339483"/>
            <a:ext cx="466725" cy="561975"/>
          </a:xfrm>
          <a:prstGeom prst="downArrow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6" name="아래쪽 화살표 25"/>
          <p:cNvSpPr/>
          <p:nvPr/>
        </p:nvSpPr>
        <p:spPr>
          <a:xfrm rot="16200000">
            <a:off x="5751806" y="4128635"/>
            <a:ext cx="466725" cy="561975"/>
          </a:xfrm>
          <a:prstGeom prst="downArrow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27" name="그림 2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5653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pic>
        <p:nvPicPr>
          <p:cNvPr id="27" name="그림 26"/>
          <p:cNvPicPr>
            <a:picLocks noChangeAspect="1"/>
          </p:cNvPicPr>
          <p:nvPr/>
        </p:nvPicPr>
        <p:blipFill rotWithShape="1">
          <a:blip r:embed="rId2"/>
          <a:srcRect l="13166" t="13275" r="23479" b="12401"/>
          <a:stretch/>
        </p:blipFill>
        <p:spPr>
          <a:xfrm>
            <a:off x="1563906" y="504449"/>
            <a:ext cx="9029127" cy="5765683"/>
          </a:xfrm>
          <a:prstGeom prst="rect">
            <a:avLst/>
          </a:prstGeom>
        </p:spPr>
      </p:pic>
      <p:sp>
        <p:nvSpPr>
          <p:cNvPr id="28" name="직사각형 27"/>
          <p:cNvSpPr/>
          <p:nvPr/>
        </p:nvSpPr>
        <p:spPr>
          <a:xfrm>
            <a:off x="7829707" y="514309"/>
            <a:ext cx="396240" cy="1600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7927614" y="606884"/>
            <a:ext cx="669016" cy="669016"/>
          </a:xfrm>
          <a:prstGeom prst="rect">
            <a:avLst/>
          </a:prstGeom>
        </p:spPr>
      </p:pic>
      <p:sp>
        <p:nvSpPr>
          <p:cNvPr id="17" name="모서리가 둥근 직사각형 16"/>
          <p:cNvSpPr/>
          <p:nvPr/>
        </p:nvSpPr>
        <p:spPr>
          <a:xfrm>
            <a:off x="3466442" y="1377865"/>
            <a:ext cx="5278547" cy="1086905"/>
          </a:xfrm>
          <a:prstGeom prst="round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latin typeface="HY견고딕" panose="02030600000101010101" pitchFamily="18" charset="-127"/>
                <a:ea typeface="HY견고딕" panose="02030600000101010101" pitchFamily="18" charset="-127"/>
              </a:rPr>
              <a:t>&lt;</a:t>
            </a:r>
            <a:r>
              <a:rPr lang="ko-KR" altLang="en-US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대리인 공인인증서 등록 전 준비사항</a:t>
            </a:r>
            <a:r>
              <a:rPr lang="en-US" altLang="ko-KR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&gt;</a:t>
            </a:r>
          </a:p>
          <a:p>
            <a:pPr marL="285750" indent="-285750" algn="ctr">
              <a:buFontTx/>
              <a:buChar char="-"/>
            </a:pPr>
            <a:r>
              <a:rPr lang="ko-KR" altLang="en-US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신청 대리인 </a:t>
            </a:r>
            <a:r>
              <a:rPr lang="ko-KR" altLang="en-US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공동인증서</a:t>
            </a:r>
            <a:endParaRPr lang="en-US" altLang="ko-KR" dirty="0" smtClean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marL="285750" indent="-285750" algn="ctr">
              <a:buFontTx/>
              <a:buChar char="-"/>
            </a:pPr>
            <a:r>
              <a:rPr lang="ko-KR" altLang="en-US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해당기업 고용보험 관리번호</a:t>
            </a:r>
            <a:endParaRPr lang="ko-KR" altLang="en-US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74425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pic>
        <p:nvPicPr>
          <p:cNvPr id="20" name="그림 19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3"/>
          <a:srcRect t="668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8900296" y="1729954"/>
            <a:ext cx="669016" cy="669016"/>
          </a:xfrm>
          <a:prstGeom prst="rect">
            <a:avLst/>
          </a:prstGeom>
        </p:spPr>
      </p:pic>
      <p:sp>
        <p:nvSpPr>
          <p:cNvPr id="19" name="모서리가 둥근 직사각형 18"/>
          <p:cNvSpPr/>
          <p:nvPr/>
        </p:nvSpPr>
        <p:spPr>
          <a:xfrm>
            <a:off x="3363758" y="649753"/>
            <a:ext cx="5313053" cy="500309"/>
          </a:xfrm>
          <a:prstGeom prst="round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대리인 </a:t>
            </a:r>
            <a:r>
              <a:rPr lang="ko-KR" altLang="en-US" dirty="0">
                <a:latin typeface="HY견고딕" panose="02030600000101010101" pitchFamily="18" charset="-127"/>
                <a:ea typeface="HY견고딕" panose="02030600000101010101" pitchFamily="18" charset="-127"/>
              </a:rPr>
              <a:t>승인 후 대리인 </a:t>
            </a:r>
            <a:r>
              <a:rPr lang="ko-KR" altLang="en-US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공동인증서</a:t>
            </a:r>
            <a:r>
              <a:rPr lang="ko-KR" altLang="en-US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등록가능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2605358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2"/>
          <a:srcRect t="668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pic>
        <p:nvPicPr>
          <p:cNvPr id="21" name="그림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1924" y="5437807"/>
            <a:ext cx="669016" cy="669016"/>
          </a:xfrm>
          <a:prstGeom prst="rect">
            <a:avLst/>
          </a:prstGeom>
        </p:spPr>
      </p:pic>
      <p:sp>
        <p:nvSpPr>
          <p:cNvPr id="22" name="모서리가 둥근 사각형 설명선 21"/>
          <p:cNvSpPr/>
          <p:nvPr/>
        </p:nvSpPr>
        <p:spPr>
          <a:xfrm>
            <a:off x="6252414" y="2613429"/>
            <a:ext cx="3364302" cy="460279"/>
          </a:xfrm>
          <a:prstGeom prst="wedgeRoundRectCallout">
            <a:avLst>
              <a:gd name="adj1" fmla="val -19169"/>
              <a:gd name="adj2" fmla="val 26011"/>
              <a:gd name="adj3" fmla="val 16667"/>
            </a:avLst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대리인 </a:t>
            </a:r>
            <a:r>
              <a:rPr lang="ko-KR" altLang="en-US" sz="1600" b="1" dirty="0" err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공동인증서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등록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698048" y="4025412"/>
            <a:ext cx="1668078" cy="2616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100" dirty="0">
                <a:latin typeface="HY견고딕" panose="02030600000101010101" pitchFamily="18" charset="-127"/>
                <a:ea typeface="HY견고딕" panose="02030600000101010101" pitchFamily="18" charset="-127"/>
              </a:rPr>
              <a:t>12345678910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720272" y="4548817"/>
            <a:ext cx="1668078" cy="2616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1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홍길동</a:t>
            </a:r>
            <a:endParaRPr lang="en-US" altLang="ko-KR" sz="11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713922" y="5037767"/>
            <a:ext cx="1668078" cy="2616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1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19000101</a:t>
            </a:r>
            <a:endParaRPr lang="en-US" altLang="ko-KR" sz="11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554673" y="3702639"/>
            <a:ext cx="1668078" cy="2616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en-US" altLang="ko-KR" sz="11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748177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2649923" y="4112214"/>
            <a:ext cx="1668078" cy="2616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en-US" altLang="ko-KR" sz="1100" dirty="0">
              <a:solidFill>
                <a:schemeClr val="accent3">
                  <a:lumMod val="7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21" name="그림 20"/>
          <p:cNvPicPr>
            <a:picLocks noChangeAspect="1"/>
          </p:cNvPicPr>
          <p:nvPr/>
        </p:nvPicPr>
        <p:blipFill rotWithShape="1">
          <a:blip r:embed="rId2"/>
          <a:srcRect t="668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3805" y="4112214"/>
            <a:ext cx="669016" cy="669016"/>
          </a:xfrm>
          <a:prstGeom prst="rect">
            <a:avLst/>
          </a:prstGeom>
        </p:spPr>
      </p:pic>
      <p:sp>
        <p:nvSpPr>
          <p:cNvPr id="19" name="모서리가 둥근 사각형 설명선 18"/>
          <p:cNvSpPr/>
          <p:nvPr/>
        </p:nvSpPr>
        <p:spPr>
          <a:xfrm>
            <a:off x="1943037" y="3113198"/>
            <a:ext cx="3364302" cy="460279"/>
          </a:xfrm>
          <a:prstGeom prst="wedgeRoundRectCallout">
            <a:avLst>
              <a:gd name="adj1" fmla="val -19169"/>
              <a:gd name="adj2" fmla="val 26011"/>
              <a:gd name="adj3" fmla="val 16667"/>
            </a:avLst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등록한 대리인 </a:t>
            </a:r>
            <a:r>
              <a:rPr lang="ko-KR" altLang="en-US" sz="1600" b="1" dirty="0" err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공동인증서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로그인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516803" y="3684925"/>
            <a:ext cx="2226647" cy="2616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100" dirty="0">
                <a:latin typeface="HY견고딕" panose="02030600000101010101" pitchFamily="18" charset="-127"/>
                <a:ea typeface="HY견고딕" panose="02030600000101010101" pitchFamily="18" charset="-127"/>
              </a:rPr>
              <a:t>12345678910</a:t>
            </a: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321266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21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2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3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solidFill>
                <a:srgbClr val="B4B4B5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5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4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5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6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7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8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grpSp>
        <p:nvGrpSpPr>
          <p:cNvPr id="4" name="그룹 3"/>
          <p:cNvGrpSpPr/>
          <p:nvPr/>
        </p:nvGrpSpPr>
        <p:grpSpPr>
          <a:xfrm>
            <a:off x="1588580" y="307367"/>
            <a:ext cx="9029127" cy="5973328"/>
            <a:chOff x="1750850" y="244445"/>
            <a:chExt cx="8810123" cy="5859856"/>
          </a:xfrm>
        </p:grpSpPr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solidFill>
                <a:srgbClr val="B4B4B5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5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4" t="7021" r="5618" b="7866"/>
          <a:stretch/>
        </p:blipFill>
        <p:spPr>
          <a:xfrm>
            <a:off x="1571625" y="514350"/>
            <a:ext cx="9039226" cy="5772150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1564623" y="507729"/>
            <a:ext cx="9053084" cy="5769419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3999883" y="2998113"/>
            <a:ext cx="417714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5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비콘</a:t>
            </a:r>
            <a:r>
              <a:rPr lang="ko-KR" altLang="en-US" sz="5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5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등록</a:t>
            </a:r>
            <a:endParaRPr lang="id-ID" altLang="ko-KR" sz="5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700710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직사각형 52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1383209" y="1110439"/>
            <a:ext cx="9889193" cy="369331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세부탭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4" name="직사각형 5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149775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MY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서비스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기업 로그인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785643" y="1110439"/>
            <a:ext cx="588646" cy="369331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순서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149774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188506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일학습병행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188505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2272368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기관관리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2272367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2659675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비콘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2659674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304698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비콘등록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304697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5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342900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저장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342851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6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9218562" y="3954751"/>
            <a:ext cx="2037737" cy="3077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ko-KR" sz="1400" dirty="0" smtClean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※</a:t>
            </a:r>
            <a:r>
              <a:rPr lang="ko-KR" altLang="en-US" sz="1400" dirty="0" err="1" smtClean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비콘</a:t>
            </a:r>
            <a:r>
              <a:rPr lang="ko-KR" altLang="en-US" sz="1400" dirty="0" smtClean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추가 및 변경 시</a:t>
            </a:r>
            <a:endParaRPr lang="ko-KR" altLang="en-US" sz="1400" dirty="0">
              <a:solidFill>
                <a:srgbClr val="FF00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9" name="직사각형 58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1383209" y="4287467"/>
            <a:ext cx="9889193" cy="369331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세부탭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60" name="직사각형 59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4674778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MY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서비스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기업 로그인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61" name="직사각형 60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785643" y="4287467"/>
            <a:ext cx="588646" cy="369331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순서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62" name="직사각형 61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4674777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63" name="직사각형 62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5062088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일학습병행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64" name="직사각형 6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5062087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65" name="직사각형 64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5449396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비콘관리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66" name="직사각형 65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5449395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67" name="직사각형 66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5836703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변경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68" name="직사각형 67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5836702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69" name="직사각형 6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6224008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추가 및 저장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0" name="직사각형 69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6224007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5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3" name="직사각형 72">
            <a:extLst>
              <a:ext uri="{FF2B5EF4-FFF2-40B4-BE49-F238E27FC236}">
                <a16:creationId xmlns:a16="http://schemas.microsoft.com/office/drawing/2014/main" id="{701485AD-4265-4012-BB84-E2DC0841A0A6}"/>
              </a:ext>
            </a:extLst>
          </p:cNvPr>
          <p:cNvSpPr/>
          <p:nvPr/>
        </p:nvSpPr>
        <p:spPr>
          <a:xfrm>
            <a:off x="-1" y="331235"/>
            <a:ext cx="5382884" cy="38173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err="1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비콘</a:t>
            </a:r>
            <a:r>
              <a:rPr lang="ko-KR" altLang="en-US" sz="2000" dirty="0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 등록 흐름도</a:t>
            </a:r>
            <a:endParaRPr lang="ko-KR" altLang="en-US" sz="2000" dirty="0">
              <a:latin typeface="HY견고딕" panose="02030600000101010101" pitchFamily="18" charset="-127"/>
              <a:ea typeface="HY견고딕" panose="02030600000101010101" pitchFamily="18" charset="-127"/>
              <a:cs typeface="함초롬바탕" panose="02030604000101010101" pitchFamily="18" charset="-127"/>
            </a:endParaRPr>
          </a:p>
        </p:txBody>
      </p:sp>
      <p:pic>
        <p:nvPicPr>
          <p:cNvPr id="30" name="그림 29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133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pic>
        <p:nvPicPr>
          <p:cNvPr id="27" name="그림 26"/>
          <p:cNvPicPr>
            <a:picLocks noChangeAspect="1"/>
          </p:cNvPicPr>
          <p:nvPr/>
        </p:nvPicPr>
        <p:blipFill rotWithShape="1">
          <a:blip r:embed="rId2"/>
          <a:srcRect l="13166" t="13275" r="23479" b="12401"/>
          <a:stretch/>
        </p:blipFill>
        <p:spPr>
          <a:xfrm>
            <a:off x="1563906" y="504449"/>
            <a:ext cx="9029127" cy="5765683"/>
          </a:xfrm>
          <a:prstGeom prst="rect">
            <a:avLst/>
          </a:prstGeom>
        </p:spPr>
      </p:pic>
      <p:sp>
        <p:nvSpPr>
          <p:cNvPr id="28" name="직사각형 27"/>
          <p:cNvSpPr/>
          <p:nvPr/>
        </p:nvSpPr>
        <p:spPr>
          <a:xfrm>
            <a:off x="7829707" y="514309"/>
            <a:ext cx="396240" cy="1600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7927614" y="606884"/>
            <a:ext cx="669016" cy="669016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973872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graphicFrame>
        <p:nvGraphicFramePr>
          <p:cNvPr id="2" name="개체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0465442"/>
              </p:ext>
            </p:extLst>
          </p:nvPr>
        </p:nvGraphicFramePr>
        <p:xfrm>
          <a:off x="1563906" y="504450"/>
          <a:ext cx="9029127" cy="57656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161" name="Image" r:id="rId4" imgW="12063240" imgH="7682400" progId="Photoshop.Image.13">
                  <p:embed/>
                </p:oleObj>
              </mc:Choice>
              <mc:Fallback>
                <p:oleObj name="Image" r:id="rId4" imgW="12063240" imgH="768240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63906" y="504450"/>
                        <a:ext cx="9029127" cy="57656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직사각형 21"/>
          <p:cNvSpPr/>
          <p:nvPr/>
        </p:nvSpPr>
        <p:spPr>
          <a:xfrm>
            <a:off x="7688993" y="529388"/>
            <a:ext cx="475386" cy="18778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7801013" y="641407"/>
            <a:ext cx="669016" cy="66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80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직사각형 23">
            <a:extLst>
              <a:ext uri="{FF2B5EF4-FFF2-40B4-BE49-F238E27FC236}">
                <a16:creationId xmlns:a16="http://schemas.microsoft.com/office/drawing/2014/main" id="{247B8EFF-B037-42C7-8F45-04FFC1AC3CAD}"/>
              </a:ext>
            </a:extLst>
          </p:cNvPr>
          <p:cNvSpPr/>
          <p:nvPr/>
        </p:nvSpPr>
        <p:spPr>
          <a:xfrm>
            <a:off x="785643" y="1426516"/>
            <a:ext cx="588646" cy="332520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>
                <a:latin typeface="HY견고딕" panose="02030600000101010101" pitchFamily="18" charset="-127"/>
                <a:ea typeface="HY견고딕" panose="02030600000101010101" pitchFamily="18" charset="-127"/>
              </a:rPr>
              <a:t>순서</a:t>
            </a:r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FC069F5E-4C82-48B8-9832-486FF8ECA5AE}"/>
              </a:ext>
            </a:extLst>
          </p:cNvPr>
          <p:cNvSpPr/>
          <p:nvPr/>
        </p:nvSpPr>
        <p:spPr>
          <a:xfrm>
            <a:off x="785643" y="1789021"/>
            <a:ext cx="588646" cy="47078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1388774" y="1424160"/>
            <a:ext cx="3430643" cy="332520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절차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8773" y="1794055"/>
            <a:ext cx="3430643" cy="465748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내부평가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4827287" y="1424159"/>
            <a:ext cx="6315681" cy="332520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준비사항 및 서류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4827285" y="1787705"/>
            <a:ext cx="6315683" cy="477242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OJT </a:t>
            </a:r>
            <a:r>
              <a:rPr lang="ko-KR" altLang="en-US" sz="14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내부평가</a:t>
            </a: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실시 후 결과 공동훈련센터로 전달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785644" y="1110439"/>
            <a:ext cx="10357324" cy="293734"/>
          </a:xfrm>
          <a:prstGeom prst="rect">
            <a:avLst/>
          </a:prstGeom>
          <a:solidFill>
            <a:srgbClr val="7474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내부평가</a:t>
            </a:r>
            <a:r>
              <a:rPr lang="ko-KR" altLang="en-US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수행사항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247B8EFF-B037-42C7-8F45-04FFC1AC3CAD}"/>
              </a:ext>
            </a:extLst>
          </p:cNvPr>
          <p:cNvSpPr/>
          <p:nvPr/>
        </p:nvSpPr>
        <p:spPr>
          <a:xfrm>
            <a:off x="785646" y="2783942"/>
            <a:ext cx="588646" cy="332521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>
                <a:latin typeface="HY견고딕" panose="02030600000101010101" pitchFamily="18" charset="-127"/>
                <a:ea typeface="HY견고딕" panose="02030600000101010101" pitchFamily="18" charset="-127"/>
              </a:rPr>
              <a:t>순서</a:t>
            </a: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FC069F5E-4C82-48B8-9832-486FF8ECA5AE}"/>
              </a:ext>
            </a:extLst>
          </p:cNvPr>
          <p:cNvSpPr/>
          <p:nvPr/>
        </p:nvSpPr>
        <p:spPr>
          <a:xfrm>
            <a:off x="783386" y="3138805"/>
            <a:ext cx="588646" cy="1988474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5-1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1389783" y="2786300"/>
            <a:ext cx="3430643" cy="330165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절차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7522" y="3138805"/>
            <a:ext cx="3430643" cy="1988474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전담인력활동수당 신청</a:t>
            </a:r>
            <a:endParaRPr lang="en-US" altLang="ko-KR" sz="1400" dirty="0" smtClean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en-US" altLang="ko-KR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월 </a:t>
            </a:r>
            <a:r>
              <a:rPr lang="en-US" altLang="ko-KR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회</a:t>
            </a:r>
            <a:r>
              <a:rPr lang="en-US" altLang="ko-KR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4837929" y="2786300"/>
            <a:ext cx="6305040" cy="330163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준비사항 및 서류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4835667" y="3138805"/>
            <a:ext cx="6307302" cy="1988473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사업자등록증</a:t>
            </a:r>
            <a:r>
              <a:rPr lang="en-US" altLang="ko-KR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최초</a:t>
            </a:r>
            <a:r>
              <a:rPr lang="en-US" altLang="ko-KR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r>
              <a:rPr lang="ko-KR" altLang="en-US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회</a:t>
            </a:r>
            <a:r>
              <a:rPr lang="en-US" altLang="ko-KR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err="1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기업통장</a:t>
            </a:r>
            <a:r>
              <a:rPr lang="ko-KR" altLang="en-US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사본</a:t>
            </a:r>
            <a:r>
              <a:rPr lang="en-US" altLang="ko-KR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최초</a:t>
            </a:r>
            <a:r>
              <a:rPr lang="en-US" altLang="ko-KR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r>
              <a:rPr lang="ko-KR" altLang="en-US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회</a:t>
            </a:r>
            <a:r>
              <a:rPr lang="en-US" altLang="ko-KR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전담인력활동수당 </a:t>
            </a:r>
            <a:r>
              <a:rPr lang="ko-KR" altLang="en-US" sz="1400" dirty="0" err="1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이체증</a:t>
            </a:r>
            <a:r>
              <a:rPr lang="ko-KR" altLang="en-US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폐지</a:t>
            </a:r>
            <a:r>
              <a:rPr lang="en-US" altLang="ko-KR" sz="14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4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단</a:t>
            </a:r>
            <a:r>
              <a:rPr lang="en-US" altLang="ko-KR" sz="14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14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지부</a:t>
            </a:r>
            <a:r>
              <a:rPr lang="en-US" altLang="ko-KR" sz="14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·</a:t>
            </a:r>
            <a:r>
              <a:rPr lang="ko-KR" altLang="en-US" sz="14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지사 모니터링 시 </a:t>
            </a:r>
            <a:r>
              <a:rPr lang="ko-KR" altLang="en-US" sz="1400" dirty="0" err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이체증빙</a:t>
            </a:r>
            <a:r>
              <a:rPr lang="ko-KR" altLang="en-US" sz="14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확인</a:t>
            </a:r>
            <a:r>
              <a:rPr lang="en-US" altLang="ko-KR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기업전담인력 </a:t>
            </a:r>
            <a:r>
              <a:rPr lang="ko-KR" altLang="en-US" sz="1400" dirty="0" err="1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활동내역서</a:t>
            </a:r>
            <a:endParaRPr lang="en-US" altLang="ko-KR" sz="1400" dirty="0" smtClean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기업현장교사</a:t>
            </a:r>
            <a:r>
              <a:rPr lang="en-US" altLang="ko-KR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(HRD</a:t>
            </a:r>
            <a:r>
              <a:rPr lang="ko-KR" altLang="en-US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담당자</a:t>
            </a:r>
            <a:r>
              <a:rPr lang="en-US" altLang="ko-KR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 </a:t>
            </a:r>
            <a:r>
              <a:rPr lang="ko-KR" altLang="en-US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 내역</a:t>
            </a:r>
            <a:r>
              <a:rPr lang="en-US" altLang="ko-KR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*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*</a:t>
            </a:r>
            <a:r>
              <a:rPr lang="ko-KR" altLang="en-US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방학 등 훈련이 없는 달 추가 작성</a:t>
            </a:r>
            <a:endParaRPr lang="en-US" altLang="ko-KR" sz="1400" dirty="0" smtClean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785647" y="2470224"/>
            <a:ext cx="10357321" cy="293734"/>
          </a:xfrm>
          <a:prstGeom prst="rect">
            <a:avLst/>
          </a:prstGeom>
          <a:solidFill>
            <a:srgbClr val="7474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전담인력활동수당 신청 </a:t>
            </a:r>
            <a:r>
              <a:rPr lang="ko-KR" altLang="en-US" sz="1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수행사항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701485AD-4265-4012-BB84-E2DC0841A0A6}"/>
              </a:ext>
            </a:extLst>
          </p:cNvPr>
          <p:cNvSpPr/>
          <p:nvPr/>
        </p:nvSpPr>
        <p:spPr>
          <a:xfrm>
            <a:off x="-1" y="331235"/>
            <a:ext cx="5382884" cy="38173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err="1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훈련실시</a:t>
            </a:r>
            <a:r>
              <a:rPr lang="ko-KR" altLang="en-US" sz="2000" dirty="0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 중 </a:t>
            </a:r>
            <a:r>
              <a:rPr lang="ko-KR" altLang="en-US" sz="2000" dirty="0" err="1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수행절차</a:t>
            </a:r>
            <a:endParaRPr lang="ko-KR" altLang="en-US" sz="2000" dirty="0">
              <a:latin typeface="HY견고딕" panose="02030600000101010101" pitchFamily="18" charset="-127"/>
              <a:ea typeface="HY견고딕" panose="02030600000101010101" pitchFamily="18" charset="-127"/>
              <a:cs typeface="함초롬바탕" panose="02030604000101010101" pitchFamily="18" charset="-127"/>
            </a:endParaRPr>
          </a:p>
        </p:txBody>
      </p:sp>
      <p:pic>
        <p:nvPicPr>
          <p:cNvPr id="25" name="그림 2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460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graphicFrame>
        <p:nvGraphicFramePr>
          <p:cNvPr id="3" name="개체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0847959"/>
              </p:ext>
            </p:extLst>
          </p:nvPr>
        </p:nvGraphicFramePr>
        <p:xfrm>
          <a:off x="1567637" y="504449"/>
          <a:ext cx="9025396" cy="57656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048" name="Image" r:id="rId3" imgW="11923560" imgH="7669800" progId="Photoshop.Image.13">
                  <p:embed/>
                </p:oleObj>
              </mc:Choice>
              <mc:Fallback>
                <p:oleObj name="Image" r:id="rId3" imgW="11923560" imgH="766980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67637" y="504449"/>
                        <a:ext cx="9025396" cy="57656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그림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1976893" y="2419909"/>
            <a:ext cx="669016" cy="669016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415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graphicFrame>
        <p:nvGraphicFramePr>
          <p:cNvPr id="23" name="개체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0757414"/>
              </p:ext>
            </p:extLst>
          </p:nvPr>
        </p:nvGraphicFramePr>
        <p:xfrm>
          <a:off x="1567637" y="504449"/>
          <a:ext cx="9025396" cy="57656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71" name="Image" r:id="rId3" imgW="11923560" imgH="7669800" progId="Photoshop.Image.13">
                  <p:embed/>
                </p:oleObj>
              </mc:Choice>
              <mc:Fallback>
                <p:oleObj name="Image" r:id="rId3" imgW="11923560" imgH="7669800" progId="Photoshop.Image.13">
                  <p:embed/>
                  <p:pic>
                    <p:nvPicPr>
                      <p:cNvPr id="3" name="개체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67637" y="504449"/>
                        <a:ext cx="9025396" cy="57656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4" name="그림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2014993" y="2775509"/>
            <a:ext cx="669016" cy="669016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642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graphicFrame>
        <p:nvGraphicFramePr>
          <p:cNvPr id="17" name="개체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0731731"/>
              </p:ext>
            </p:extLst>
          </p:nvPr>
        </p:nvGraphicFramePr>
        <p:xfrm>
          <a:off x="1567637" y="504449"/>
          <a:ext cx="9025601" cy="57656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096" name="Image" r:id="rId3" imgW="11923560" imgH="7656840" progId="Photoshop.Image.13">
                  <p:embed/>
                </p:oleObj>
              </mc:Choice>
              <mc:Fallback>
                <p:oleObj name="Image" r:id="rId3" imgW="11923560" imgH="7656840" progId="Photoshop.Image.13">
                  <p:embed/>
                  <p:pic>
                    <p:nvPicPr>
                      <p:cNvPr id="2" name="개체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67637" y="504449"/>
                        <a:ext cx="9025601" cy="57656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" name="그림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9685587" y="2079850"/>
            <a:ext cx="669016" cy="669016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71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graphicFrame>
        <p:nvGraphicFramePr>
          <p:cNvPr id="2" name="개체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732494"/>
              </p:ext>
            </p:extLst>
          </p:nvPr>
        </p:nvGraphicFramePr>
        <p:xfrm>
          <a:off x="1567637" y="504449"/>
          <a:ext cx="9025601" cy="57656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142" name="Image" r:id="rId3" imgW="11923560" imgH="7656840" progId="Photoshop.Image.13">
                  <p:embed/>
                </p:oleObj>
              </mc:Choice>
              <mc:Fallback>
                <p:oleObj name="Image" r:id="rId3" imgW="11923560" imgH="765684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67637" y="504449"/>
                        <a:ext cx="9025601" cy="57656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" name="그림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1355" y="5768418"/>
            <a:ext cx="669016" cy="669016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78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그룹 35"/>
          <p:cNvGrpSpPr/>
          <p:nvPr/>
        </p:nvGrpSpPr>
        <p:grpSpPr>
          <a:xfrm>
            <a:off x="81492" y="78088"/>
            <a:ext cx="12048066" cy="6720645"/>
            <a:chOff x="1403521" y="0"/>
            <a:chExt cx="9498098" cy="6613555"/>
          </a:xfrm>
        </p:grpSpPr>
        <p:sp>
          <p:nvSpPr>
            <p:cNvPr id="3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4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4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D2D3D5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64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65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66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67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68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522069" y="93420"/>
            <a:ext cx="11175390" cy="752475"/>
          </a:xfrm>
          <a:prstGeom prst="round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&lt;</a:t>
            </a:r>
            <a:r>
              <a:rPr lang="ko-KR" altLang="en-US" sz="2000" b="1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비콘</a:t>
            </a:r>
            <a:r>
              <a:rPr lang="ko-KR" altLang="en-US" sz="20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UUID, MAJOR, MINOR </a:t>
            </a:r>
            <a:r>
              <a:rPr lang="ko-KR" altLang="en-US" sz="20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확인 및 변경 </a:t>
            </a:r>
            <a:r>
              <a:rPr lang="ko-KR" altLang="en-US" sz="20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시</a:t>
            </a:r>
            <a:r>
              <a:rPr lang="en-US" altLang="ko-KR" sz="20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&gt;</a:t>
            </a:r>
            <a:endParaRPr lang="ko-KR" altLang="en-US" sz="2000" b="1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cxnSp>
        <p:nvCxnSpPr>
          <p:cNvPr id="19" name="직선 연결선 18"/>
          <p:cNvCxnSpPr/>
          <p:nvPr/>
        </p:nvCxnSpPr>
        <p:spPr>
          <a:xfrm>
            <a:off x="6105525" y="836959"/>
            <a:ext cx="0" cy="5444274"/>
          </a:xfrm>
          <a:prstGeom prst="line">
            <a:avLst/>
          </a:prstGeom>
          <a:ln w="38100">
            <a:solidFill>
              <a:schemeClr val="bg2">
                <a:lumMod val="25000"/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모서리가 둥근 직사각형 19"/>
          <p:cNvSpPr/>
          <p:nvPr/>
        </p:nvSpPr>
        <p:spPr>
          <a:xfrm>
            <a:off x="2409168" y="1675600"/>
            <a:ext cx="1719130" cy="25899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b="1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1" name="모서리가 둥근 직사각형 20"/>
          <p:cNvSpPr/>
          <p:nvPr/>
        </p:nvSpPr>
        <p:spPr>
          <a:xfrm>
            <a:off x="2171013" y="996462"/>
            <a:ext cx="2205779" cy="455479"/>
          </a:xfrm>
          <a:prstGeom prst="round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 err="1">
                <a:latin typeface="HY견고딕" panose="02030600000101010101" pitchFamily="18" charset="-127"/>
                <a:ea typeface="HY견고딕" panose="02030600000101010101" pitchFamily="18" charset="-127"/>
              </a:rPr>
              <a:t>비콘</a:t>
            </a:r>
            <a:r>
              <a:rPr lang="ko-KR" altLang="en-US" sz="1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 기본값 확인 시</a:t>
            </a:r>
          </a:p>
        </p:txBody>
      </p:sp>
      <p:sp>
        <p:nvSpPr>
          <p:cNvPr id="31" name="모서리가 둥근 직사각형 30"/>
          <p:cNvSpPr/>
          <p:nvPr/>
        </p:nvSpPr>
        <p:spPr>
          <a:xfrm>
            <a:off x="8052160" y="998311"/>
            <a:ext cx="2122823" cy="460934"/>
          </a:xfrm>
          <a:prstGeom prst="round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 err="1">
                <a:latin typeface="HY견고딕" panose="02030600000101010101" pitchFamily="18" charset="-127"/>
                <a:ea typeface="HY견고딕" panose="02030600000101010101" pitchFamily="18" charset="-127"/>
              </a:rPr>
              <a:t>비콘</a:t>
            </a:r>
            <a:r>
              <a:rPr lang="ko-KR" altLang="en-US" sz="1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 기본값 변경 시</a:t>
            </a:r>
          </a:p>
        </p:txBody>
      </p:sp>
      <p:sp>
        <p:nvSpPr>
          <p:cNvPr id="42" name="모서리가 둥근 직사각형 41"/>
          <p:cNvSpPr/>
          <p:nvPr/>
        </p:nvSpPr>
        <p:spPr>
          <a:xfrm>
            <a:off x="2585818" y="1700187"/>
            <a:ext cx="1361376" cy="361966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 err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비콘구매</a:t>
            </a:r>
            <a:endParaRPr lang="ko-KR" altLang="en-US" b="1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3" name="모서리가 둥근 직사각형 42"/>
          <p:cNvSpPr/>
          <p:nvPr/>
        </p:nvSpPr>
        <p:spPr>
          <a:xfrm>
            <a:off x="2351472" y="2472109"/>
            <a:ext cx="1826461" cy="361966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 err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비콘전원</a:t>
            </a:r>
            <a:r>
              <a:rPr lang="ko-KR" altLang="en-US" b="1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b="1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ON</a:t>
            </a:r>
            <a:endParaRPr lang="ko-KR" altLang="en-US" b="1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4" name="모서리가 둥근 직사각형 43"/>
          <p:cNvSpPr/>
          <p:nvPr/>
        </p:nvSpPr>
        <p:spPr>
          <a:xfrm>
            <a:off x="2017373" y="3272430"/>
            <a:ext cx="2513061" cy="361966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err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Beaconset</a:t>
            </a:r>
            <a:r>
              <a:rPr lang="en-US" altLang="ko-KR" b="1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b="1" dirty="0" err="1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어플설치</a:t>
            </a:r>
            <a:endParaRPr lang="ko-KR" altLang="en-US" b="1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5" name="모서리가 둥근 직사각형 44"/>
          <p:cNvSpPr/>
          <p:nvPr/>
        </p:nvSpPr>
        <p:spPr>
          <a:xfrm>
            <a:off x="2239246" y="4039891"/>
            <a:ext cx="2046981" cy="361966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확인할 </a:t>
            </a:r>
            <a:r>
              <a:rPr lang="ko-KR" altLang="en-US" b="1" dirty="0" err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비콘</a:t>
            </a:r>
            <a:r>
              <a:rPr lang="ko-KR" altLang="en-US" b="1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b="1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선택</a:t>
            </a:r>
            <a:endParaRPr lang="ko-KR" altLang="en-US" b="1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6" name="모서리가 둥근 직사각형 45"/>
          <p:cNvSpPr/>
          <p:nvPr/>
        </p:nvSpPr>
        <p:spPr>
          <a:xfrm>
            <a:off x="1494581" y="4827689"/>
            <a:ext cx="3536310" cy="361966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UUID, MAJOR, </a:t>
            </a:r>
            <a:r>
              <a:rPr lang="en-US" altLang="ko-KR" b="1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MINOR</a:t>
            </a:r>
            <a:r>
              <a:rPr lang="ko-KR" altLang="en-US" b="1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확인</a:t>
            </a:r>
            <a:endParaRPr lang="ko-KR" altLang="en-US" b="1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7" name="아래쪽 화살표 46"/>
          <p:cNvSpPr/>
          <p:nvPr/>
        </p:nvSpPr>
        <p:spPr>
          <a:xfrm>
            <a:off x="3120796" y="2169872"/>
            <a:ext cx="283879" cy="247276"/>
          </a:xfrm>
          <a:prstGeom prst="down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8" name="아래쪽 화살표 47"/>
          <p:cNvSpPr/>
          <p:nvPr/>
        </p:nvSpPr>
        <p:spPr>
          <a:xfrm>
            <a:off x="3120796" y="2945104"/>
            <a:ext cx="283879" cy="247276"/>
          </a:xfrm>
          <a:prstGeom prst="down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9" name="아래쪽 화살표 48"/>
          <p:cNvSpPr/>
          <p:nvPr/>
        </p:nvSpPr>
        <p:spPr>
          <a:xfrm>
            <a:off x="3120795" y="3717207"/>
            <a:ext cx="283879" cy="247276"/>
          </a:xfrm>
          <a:prstGeom prst="down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0" name="아래쪽 화살표 49"/>
          <p:cNvSpPr/>
          <p:nvPr/>
        </p:nvSpPr>
        <p:spPr>
          <a:xfrm>
            <a:off x="3120794" y="4493827"/>
            <a:ext cx="283879" cy="247276"/>
          </a:xfrm>
          <a:prstGeom prst="down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1" name="모서리가 둥근 직사각형 50"/>
          <p:cNvSpPr/>
          <p:nvPr/>
        </p:nvSpPr>
        <p:spPr>
          <a:xfrm>
            <a:off x="8431024" y="1630330"/>
            <a:ext cx="1361376" cy="24081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 err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비콘구매</a:t>
            </a:r>
            <a:endParaRPr lang="ko-KR" altLang="en-US" sz="1200" b="1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2" name="모서리가 둥근 직사각형 51"/>
          <p:cNvSpPr/>
          <p:nvPr/>
        </p:nvSpPr>
        <p:spPr>
          <a:xfrm>
            <a:off x="8431024" y="2287985"/>
            <a:ext cx="1361376" cy="24081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 err="1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비콘전원</a:t>
            </a:r>
            <a:r>
              <a:rPr lang="ko-KR" altLang="en-US" sz="1200" b="1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200" b="1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ON</a:t>
            </a:r>
            <a:endParaRPr lang="ko-KR" altLang="en-US" sz="1200" b="1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3" name="모서리가 둥근 직사각형 52"/>
          <p:cNvSpPr/>
          <p:nvPr/>
        </p:nvSpPr>
        <p:spPr>
          <a:xfrm>
            <a:off x="8227282" y="3614430"/>
            <a:ext cx="1759282" cy="24081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값을 설정할 </a:t>
            </a:r>
            <a:r>
              <a:rPr lang="ko-KR" altLang="en-US" sz="1200" b="1" dirty="0" err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비콘</a:t>
            </a:r>
            <a:r>
              <a:rPr lang="ko-KR" altLang="en-US" sz="1200" b="1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200" b="1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선택</a:t>
            </a:r>
            <a:endParaRPr lang="ko-KR" altLang="en-US" sz="1200" b="1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4" name="모서리가 둥근 직사각형 53"/>
          <p:cNvSpPr/>
          <p:nvPr/>
        </p:nvSpPr>
        <p:spPr>
          <a:xfrm>
            <a:off x="8230605" y="2959951"/>
            <a:ext cx="1765934" cy="24081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err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Beaconset</a:t>
            </a:r>
            <a:r>
              <a:rPr lang="en-US" altLang="ko-KR" sz="1200" b="1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200" b="1" dirty="0" err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어플설치</a:t>
            </a:r>
            <a:endParaRPr lang="ko-KR" altLang="en-US" sz="1200" b="1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5" name="모서리가 둥근 직사각형 54"/>
          <p:cNvSpPr/>
          <p:nvPr/>
        </p:nvSpPr>
        <p:spPr>
          <a:xfrm>
            <a:off x="7988021" y="4277564"/>
            <a:ext cx="2278195" cy="24081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UUID,MAJOR, MINOR </a:t>
            </a:r>
            <a:r>
              <a:rPr lang="ko-KR" altLang="en-US" sz="1200" b="1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변경</a:t>
            </a:r>
            <a:endParaRPr lang="ko-KR" altLang="en-US" sz="1200" b="1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6" name="모서리가 둥근 직사각형 55"/>
          <p:cNvSpPr/>
          <p:nvPr/>
        </p:nvSpPr>
        <p:spPr>
          <a:xfrm>
            <a:off x="6999815" y="4966844"/>
            <a:ext cx="4231013" cy="476415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고유 비밀번호 선택</a:t>
            </a:r>
            <a:endParaRPr lang="en-US" altLang="ko-KR" sz="1200" b="1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en-US" altLang="ko-KR" sz="1200" b="1" dirty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200" b="1" dirty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고유 비밀번호가 없는 </a:t>
            </a:r>
            <a:r>
              <a:rPr lang="ko-KR" altLang="en-US" sz="1200" b="1" dirty="0" err="1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비콘</a:t>
            </a:r>
            <a:r>
              <a:rPr lang="ko-KR" altLang="en-US" sz="1200" b="1" dirty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경우 비밀번호 없이 변경가능</a:t>
            </a:r>
            <a:r>
              <a:rPr lang="en-US" altLang="ko-KR" sz="1200" b="1" dirty="0" smtClean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ko-KR" altLang="en-US" sz="1200" b="1" dirty="0">
              <a:solidFill>
                <a:srgbClr val="FF00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7" name="모서리가 둥근 직사각형 56"/>
          <p:cNvSpPr/>
          <p:nvPr/>
        </p:nvSpPr>
        <p:spPr>
          <a:xfrm>
            <a:off x="8626668" y="5817144"/>
            <a:ext cx="960509" cy="24081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 err="1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설정완료</a:t>
            </a:r>
            <a:endParaRPr lang="ko-KR" altLang="en-US" sz="1200" b="1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8" name="아래쪽 화살표 57"/>
          <p:cNvSpPr/>
          <p:nvPr/>
        </p:nvSpPr>
        <p:spPr>
          <a:xfrm>
            <a:off x="8973381" y="1939394"/>
            <a:ext cx="283879" cy="247276"/>
          </a:xfrm>
          <a:prstGeom prst="down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9" name="아래쪽 화살표 58"/>
          <p:cNvSpPr/>
          <p:nvPr/>
        </p:nvSpPr>
        <p:spPr>
          <a:xfrm>
            <a:off x="8973381" y="2606326"/>
            <a:ext cx="283879" cy="247276"/>
          </a:xfrm>
          <a:prstGeom prst="down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60" name="아래쪽 화살표 59"/>
          <p:cNvSpPr/>
          <p:nvPr/>
        </p:nvSpPr>
        <p:spPr>
          <a:xfrm>
            <a:off x="8973381" y="3269548"/>
            <a:ext cx="283879" cy="247276"/>
          </a:xfrm>
          <a:prstGeom prst="down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61" name="아래쪽 화살표 60"/>
          <p:cNvSpPr/>
          <p:nvPr/>
        </p:nvSpPr>
        <p:spPr>
          <a:xfrm>
            <a:off x="8973381" y="3924028"/>
            <a:ext cx="283879" cy="247276"/>
          </a:xfrm>
          <a:prstGeom prst="down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62" name="아래쪽 화살표 61"/>
          <p:cNvSpPr/>
          <p:nvPr/>
        </p:nvSpPr>
        <p:spPr>
          <a:xfrm>
            <a:off x="8973381" y="4604562"/>
            <a:ext cx="283879" cy="247276"/>
          </a:xfrm>
          <a:prstGeom prst="down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63" name="아래쪽 화살표 62"/>
          <p:cNvSpPr/>
          <p:nvPr/>
        </p:nvSpPr>
        <p:spPr>
          <a:xfrm>
            <a:off x="8973381" y="5502066"/>
            <a:ext cx="283879" cy="247276"/>
          </a:xfrm>
          <a:prstGeom prst="down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8" name="모서리가 둥근 사각형 설명선 37"/>
          <p:cNvSpPr/>
          <p:nvPr/>
        </p:nvSpPr>
        <p:spPr>
          <a:xfrm>
            <a:off x="1956349" y="6099089"/>
            <a:ext cx="8313467" cy="535373"/>
          </a:xfrm>
          <a:prstGeom prst="wedgeRoundRectCallout">
            <a:avLst>
              <a:gd name="adj1" fmla="val -19169"/>
              <a:gd name="adj2" fmla="val 26011"/>
              <a:gd name="adj3" fmla="val 16667"/>
            </a:avLst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※</a:t>
            </a:r>
            <a:r>
              <a:rPr lang="ko-KR" altLang="en-US" sz="12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한국산업인력공단 지부</a:t>
            </a:r>
            <a:r>
              <a:rPr lang="en-US" altLang="ko-KR" sz="12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·</a:t>
            </a:r>
            <a:r>
              <a:rPr lang="ko-KR" altLang="en-US" sz="1200" b="1" dirty="0" err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지사별로</a:t>
            </a:r>
            <a:r>
              <a:rPr lang="ko-KR" altLang="en-US" sz="12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200" b="1" dirty="0" err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비콘</a:t>
            </a:r>
            <a:r>
              <a:rPr lang="ko-KR" altLang="en-US" sz="12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200" b="1" dirty="0" err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고유값을</a:t>
            </a:r>
            <a:r>
              <a:rPr lang="ko-KR" altLang="en-US" sz="12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부여하는 경우가 있으니 지부</a:t>
            </a:r>
            <a:r>
              <a:rPr lang="en-US" altLang="ko-KR" sz="12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·</a:t>
            </a:r>
            <a:r>
              <a:rPr lang="ko-KR" altLang="en-US" sz="12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지사 담당자에게 문의 후 설정 권장 </a:t>
            </a:r>
            <a:endParaRPr lang="ko-KR" altLang="en-US" sz="1200" b="1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69" name="그림 68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721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33" name="그림 32"/>
          <p:cNvPicPr>
            <a:picLocks noChangeAspect="1"/>
          </p:cNvPicPr>
          <p:nvPr/>
        </p:nvPicPr>
        <p:blipFill rotWithShape="1">
          <a:blip r:embed="rId2"/>
          <a:srcRect l="21596" t="24845" r="23060" b="11694"/>
          <a:stretch/>
        </p:blipFill>
        <p:spPr>
          <a:xfrm>
            <a:off x="1563905" y="504702"/>
            <a:ext cx="9029127" cy="5770944"/>
          </a:xfrm>
          <a:prstGeom prst="rect">
            <a:avLst/>
          </a:prstGeom>
        </p:spPr>
      </p:pic>
      <p:sp>
        <p:nvSpPr>
          <p:cNvPr id="35" name="직사각형 34"/>
          <p:cNvSpPr/>
          <p:nvPr/>
        </p:nvSpPr>
        <p:spPr>
          <a:xfrm>
            <a:off x="4597880" y="3730007"/>
            <a:ext cx="1010449" cy="1520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11223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8160346" y="3713381"/>
            <a:ext cx="961223" cy="1859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44556</a:t>
            </a:r>
            <a:endParaRPr lang="ko-KR" altLang="en-US" sz="12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7" name="직사각형 36"/>
          <p:cNvSpPr/>
          <p:nvPr/>
        </p:nvSpPr>
        <p:spPr>
          <a:xfrm>
            <a:off x="4715238" y="4245749"/>
            <a:ext cx="991250" cy="2756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20-04-20</a:t>
            </a:r>
            <a:endParaRPr lang="ko-KR" altLang="en-US" sz="11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8" name="순서도: 연결자 37"/>
          <p:cNvSpPr/>
          <p:nvPr/>
        </p:nvSpPr>
        <p:spPr>
          <a:xfrm>
            <a:off x="4793912" y="2677974"/>
            <a:ext cx="185606" cy="181166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236873" y="2649400"/>
            <a:ext cx="13585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latin typeface="HY견고딕" panose="02030600000101010101" pitchFamily="18" charset="-127"/>
                <a:ea typeface="HY견고딕" panose="02030600000101010101" pitchFamily="18" charset="-127"/>
              </a:rPr>
              <a:t>㈜일병기업</a:t>
            </a:r>
            <a:r>
              <a:rPr lang="en-US" altLang="ko-KR" sz="1200" dirty="0">
                <a:latin typeface="HY견고딕" panose="02030600000101010101" pitchFamily="18" charset="-127"/>
                <a:ea typeface="HY견고딕" panose="02030600000101010101" pitchFamily="18" charset="-127"/>
              </a:rPr>
              <a:t>_3</a:t>
            </a:r>
            <a:r>
              <a:rPr lang="ko-KR" altLang="en-US" sz="1200" dirty="0">
                <a:latin typeface="HY견고딕" panose="02030600000101010101" pitchFamily="18" charset="-127"/>
                <a:ea typeface="HY견고딕" panose="02030600000101010101" pitchFamily="18" charset="-127"/>
              </a:rPr>
              <a:t>층</a:t>
            </a:r>
          </a:p>
        </p:txBody>
      </p:sp>
      <p:sp>
        <p:nvSpPr>
          <p:cNvPr id="40" name="직사각형 39"/>
          <p:cNvSpPr/>
          <p:nvPr/>
        </p:nvSpPr>
        <p:spPr>
          <a:xfrm>
            <a:off x="4597880" y="3167793"/>
            <a:ext cx="960646" cy="1924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9F4149B7</a:t>
            </a:r>
            <a:endParaRPr lang="ko-KR" altLang="en-US" sz="7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462" y="3159238"/>
            <a:ext cx="775879" cy="1924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16E7</a:t>
            </a:r>
            <a:endParaRPr lang="ko-KR" altLang="en-US" sz="8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2" name="직사각형 41"/>
          <p:cNvSpPr/>
          <p:nvPr/>
        </p:nvSpPr>
        <p:spPr>
          <a:xfrm>
            <a:off x="6020322" y="3168763"/>
            <a:ext cx="775879" cy="1924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11E4</a:t>
            </a:r>
            <a:endParaRPr lang="ko-KR" altLang="en-US" sz="8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3" name="직사각형 42"/>
          <p:cNvSpPr/>
          <p:nvPr/>
        </p:nvSpPr>
        <p:spPr>
          <a:xfrm>
            <a:off x="6695856" y="3172181"/>
            <a:ext cx="766480" cy="1924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8C21</a:t>
            </a:r>
            <a:endParaRPr lang="ko-KR" altLang="en-US" sz="8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4" name="직사각형 43"/>
          <p:cNvSpPr/>
          <p:nvPr/>
        </p:nvSpPr>
        <p:spPr>
          <a:xfrm>
            <a:off x="7271387" y="3159296"/>
            <a:ext cx="1143699" cy="2039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5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0800200C9A66</a:t>
            </a:r>
            <a:endParaRPr lang="ko-KR" altLang="en-US" sz="5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BE1BBEF-3686-4284-839B-6586AF4D39A2}"/>
              </a:ext>
            </a:extLst>
          </p:cNvPr>
          <p:cNvSpPr txBox="1"/>
          <p:nvPr/>
        </p:nvSpPr>
        <p:spPr>
          <a:xfrm>
            <a:off x="4777030" y="2236556"/>
            <a:ext cx="13983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b="1" dirty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고정식에 체크</a:t>
            </a:r>
          </a:p>
        </p:txBody>
      </p:sp>
      <p:pic>
        <p:nvPicPr>
          <p:cNvPr id="46" name="그림 4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6325078" y="6025514"/>
            <a:ext cx="669016" cy="669016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648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pic>
        <p:nvPicPr>
          <p:cNvPr id="25" name="그림 24"/>
          <p:cNvPicPr>
            <a:picLocks noChangeAspect="1"/>
          </p:cNvPicPr>
          <p:nvPr/>
        </p:nvPicPr>
        <p:blipFill rotWithShape="1">
          <a:blip r:embed="rId2"/>
          <a:srcRect l="21596" t="24845" r="23060" b="11694"/>
          <a:stretch/>
        </p:blipFill>
        <p:spPr>
          <a:xfrm>
            <a:off x="1563905" y="504702"/>
            <a:ext cx="9029127" cy="5770944"/>
          </a:xfrm>
          <a:prstGeom prst="rect">
            <a:avLst/>
          </a:prstGeom>
        </p:spPr>
      </p:pic>
      <p:sp>
        <p:nvSpPr>
          <p:cNvPr id="36" name="직사각형 35"/>
          <p:cNvSpPr/>
          <p:nvPr/>
        </p:nvSpPr>
        <p:spPr>
          <a:xfrm>
            <a:off x="3364302" y="891778"/>
            <a:ext cx="7159924" cy="47067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6" name="그룹 25"/>
          <p:cNvGrpSpPr/>
          <p:nvPr/>
        </p:nvGrpSpPr>
        <p:grpSpPr>
          <a:xfrm>
            <a:off x="3760701" y="1964276"/>
            <a:ext cx="5313179" cy="1688297"/>
            <a:chOff x="3995905" y="1442351"/>
            <a:chExt cx="5313179" cy="1688297"/>
          </a:xfrm>
        </p:grpSpPr>
        <p:sp>
          <p:nvSpPr>
            <p:cNvPr id="27" name="모서리가 둥근 직사각형 26"/>
            <p:cNvSpPr/>
            <p:nvPr/>
          </p:nvSpPr>
          <p:spPr>
            <a:xfrm>
              <a:off x="3995905" y="2209873"/>
              <a:ext cx="1120287" cy="917953"/>
            </a:xfrm>
            <a:prstGeom prst="roundRect">
              <a:avLst/>
            </a:prstGeom>
            <a:solidFill>
              <a:schemeClr val="bg1">
                <a:alpha val="9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b="1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m.hrd.net/</a:t>
              </a:r>
            </a:p>
            <a:p>
              <a:pPr algn="ctr"/>
              <a:r>
                <a:rPr lang="en-US" altLang="ko-KR" sz="1000" b="1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HRD-Net </a:t>
              </a:r>
            </a:p>
            <a:p>
              <a:pPr algn="ctr"/>
              <a:r>
                <a:rPr lang="ko-KR" altLang="en-US" sz="1000" b="1" dirty="0" err="1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어플</a:t>
              </a:r>
              <a:endParaRPr lang="ko-KR" altLang="en-US" sz="1000" b="1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8" name="모서리가 둥근 직사각형 27"/>
            <p:cNvSpPr/>
            <p:nvPr/>
          </p:nvSpPr>
          <p:spPr>
            <a:xfrm>
              <a:off x="5460825" y="2212695"/>
              <a:ext cx="999595" cy="917953"/>
            </a:xfrm>
            <a:prstGeom prst="roundRect">
              <a:avLst/>
            </a:prstGeom>
            <a:solidFill>
              <a:schemeClr val="bg1">
                <a:alpha val="9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000" b="1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기업 아이디 </a:t>
              </a:r>
              <a:endParaRPr lang="en-US" altLang="ko-KR" sz="1000" b="1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  <a:p>
              <a:pPr algn="ctr"/>
              <a:r>
                <a:rPr lang="ko-KR" altLang="en-US" sz="1000" b="1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로그인</a:t>
              </a:r>
              <a:endParaRPr lang="en-US" altLang="ko-KR" sz="1000" b="1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  <a:p>
              <a:pPr algn="ctr"/>
              <a:r>
                <a:rPr lang="en-US" altLang="ko-KR" sz="1000" b="1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(</a:t>
              </a:r>
              <a:r>
                <a:rPr lang="ko-KR" altLang="en-US" sz="1000" b="1" dirty="0" err="1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공동인증서</a:t>
              </a:r>
              <a:r>
                <a:rPr lang="en-US" altLang="ko-KR" sz="1000" b="1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)</a:t>
              </a:r>
              <a:endParaRPr lang="ko-KR" altLang="en-US" sz="1000" b="1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1" name="모서리가 둥근 직사각형 30"/>
            <p:cNvSpPr/>
            <p:nvPr/>
          </p:nvSpPr>
          <p:spPr>
            <a:xfrm>
              <a:off x="8329744" y="2203060"/>
              <a:ext cx="979340" cy="917953"/>
            </a:xfrm>
            <a:prstGeom prst="roundRect">
              <a:avLst/>
            </a:prstGeom>
            <a:solidFill>
              <a:schemeClr val="bg1">
                <a:alpha val="9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000" b="1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변경</a:t>
              </a:r>
              <a:r>
                <a:rPr lang="en-US" altLang="ko-KR" sz="1000" b="1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</a:p>
            <a:p>
              <a:pPr algn="ctr"/>
              <a:r>
                <a:rPr lang="en-US" altLang="ko-KR" sz="1000" b="1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(</a:t>
              </a:r>
              <a:r>
                <a:rPr lang="ko-KR" altLang="en-US" sz="1000" b="1" dirty="0" err="1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신규→사용</a:t>
              </a:r>
              <a:r>
                <a:rPr lang="en-US" altLang="ko-KR" sz="1000" b="1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)</a:t>
              </a:r>
              <a:endParaRPr lang="ko-KR" altLang="en-US" sz="1000" b="1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cxnSp>
          <p:nvCxnSpPr>
            <p:cNvPr id="32" name="직선 화살표 연결선 31"/>
            <p:cNvCxnSpPr/>
            <p:nvPr/>
          </p:nvCxnSpPr>
          <p:spPr>
            <a:xfrm flipV="1">
              <a:off x="5190565" y="2698619"/>
              <a:ext cx="187007" cy="3244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모서리가 둥근 직사각형 33"/>
            <p:cNvSpPr/>
            <p:nvPr/>
          </p:nvSpPr>
          <p:spPr>
            <a:xfrm>
              <a:off x="4413979" y="1442351"/>
              <a:ext cx="4474770" cy="663104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000" b="1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&lt;</a:t>
              </a:r>
              <a:r>
                <a:rPr lang="ko-KR" altLang="en-US" sz="2000" b="1" dirty="0" err="1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비콘</a:t>
              </a:r>
              <a:r>
                <a:rPr lang="ko-KR" altLang="en-US" sz="2000" b="1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ko-KR" altLang="en-US" sz="2000" b="1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상태</a:t>
              </a:r>
              <a:r>
                <a:rPr lang="en-US" altLang="ko-KR" sz="2000" b="1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(</a:t>
              </a:r>
              <a:r>
                <a:rPr lang="ko-KR" altLang="en-US" sz="2000" b="1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신규 → 사용</a:t>
              </a:r>
              <a:r>
                <a:rPr lang="en-US" altLang="ko-KR" sz="2000" b="1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) </a:t>
              </a:r>
              <a:r>
                <a:rPr lang="ko-KR" altLang="en-US" sz="2000" b="1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변경 </a:t>
              </a:r>
              <a:r>
                <a:rPr lang="ko-KR" altLang="en-US" sz="2000" b="1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방법</a:t>
              </a:r>
              <a:r>
                <a:rPr lang="en-US" altLang="ko-KR" sz="2000" b="1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&gt;</a:t>
              </a:r>
              <a:endParaRPr lang="ko-KR" altLang="en-US" sz="2000" b="1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cxnSp>
          <p:nvCxnSpPr>
            <p:cNvPr id="46" name="직선 화살표 연결선 45"/>
            <p:cNvCxnSpPr/>
            <p:nvPr/>
          </p:nvCxnSpPr>
          <p:spPr>
            <a:xfrm flipV="1">
              <a:off x="6579785" y="2698619"/>
              <a:ext cx="187007" cy="3244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직선 화살표 연결선 48"/>
            <p:cNvCxnSpPr/>
            <p:nvPr/>
          </p:nvCxnSpPr>
          <p:spPr>
            <a:xfrm flipV="1">
              <a:off x="8060828" y="2677443"/>
              <a:ext cx="187007" cy="3244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모서리가 둥근 직사각형 49"/>
            <p:cNvSpPr/>
            <p:nvPr/>
          </p:nvSpPr>
          <p:spPr>
            <a:xfrm>
              <a:off x="6900601" y="2208870"/>
              <a:ext cx="1082472" cy="917953"/>
            </a:xfrm>
            <a:prstGeom prst="roundRect">
              <a:avLst/>
            </a:prstGeom>
            <a:solidFill>
              <a:schemeClr val="bg1">
                <a:alpha val="9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900" b="1" dirty="0" err="1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비콘목록</a:t>
              </a:r>
              <a:r>
                <a:rPr lang="ko-KR" altLang="en-US" sz="900" b="1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조회</a:t>
              </a:r>
              <a:endParaRPr lang="ko-KR" altLang="en-US" sz="900" b="1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33" name="모서리가 둥근 직사각형 32"/>
          <p:cNvSpPr/>
          <p:nvPr/>
        </p:nvSpPr>
        <p:spPr>
          <a:xfrm>
            <a:off x="3697432" y="3719075"/>
            <a:ext cx="5502055" cy="4206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※</a:t>
            </a:r>
            <a:r>
              <a:rPr lang="ko-KR" altLang="en-US" sz="1400" b="1" dirty="0" err="1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상태변경을</a:t>
            </a:r>
            <a:r>
              <a:rPr lang="ko-KR" altLang="en-US" sz="1400" b="1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하지 않을 경우 공동훈련센터에서 </a:t>
            </a:r>
            <a:r>
              <a:rPr lang="ko-KR" altLang="en-US" sz="1400" b="1" dirty="0" err="1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실시신고</a:t>
            </a:r>
            <a:r>
              <a:rPr lang="ko-KR" altLang="en-US" sz="1400" b="1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불가</a:t>
            </a:r>
            <a:endParaRPr lang="ko-KR" altLang="en-US" sz="1400" b="1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35" name="그림 3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730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graphicFrame>
        <p:nvGraphicFramePr>
          <p:cNvPr id="4" name="개체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7871771"/>
              </p:ext>
            </p:extLst>
          </p:nvPr>
        </p:nvGraphicFramePr>
        <p:xfrm>
          <a:off x="1563906" y="504450"/>
          <a:ext cx="9029126" cy="57656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082" name="Image" r:id="rId3" imgW="12038040" imgH="7682400" progId="Photoshop.Image.13">
                  <p:embed/>
                </p:oleObj>
              </mc:Choice>
              <mc:Fallback>
                <p:oleObj name="Image" r:id="rId3" imgW="12038040" imgH="768240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63906" y="504450"/>
                        <a:ext cx="9029126" cy="57656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5" name="그림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1977700" y="2443822"/>
            <a:ext cx="669016" cy="669016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3364301" y="891778"/>
            <a:ext cx="7228731" cy="47067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모서리가 둥근 직사각형 17"/>
          <p:cNvSpPr/>
          <p:nvPr/>
        </p:nvSpPr>
        <p:spPr>
          <a:xfrm>
            <a:off x="3868317" y="1120079"/>
            <a:ext cx="6151893" cy="1141626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&lt;</a:t>
            </a:r>
            <a:r>
              <a:rPr lang="ko-KR" altLang="en-US" sz="2000" b="1" dirty="0" err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비콘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추가 및 변경하는 경우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&gt;</a:t>
            </a:r>
          </a:p>
          <a:p>
            <a:pPr algn="ctr"/>
            <a:r>
              <a:rPr lang="en-US" altLang="ko-KR" sz="12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-  </a:t>
            </a:r>
            <a:r>
              <a:rPr lang="ko-KR" altLang="en-US" sz="1200" b="1" dirty="0" err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비콘</a:t>
            </a:r>
            <a:r>
              <a:rPr lang="ko-KR" altLang="en-US" sz="12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고장</a:t>
            </a:r>
            <a:r>
              <a:rPr lang="en-US" altLang="ko-KR" sz="12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</a:t>
            </a:r>
            <a:r>
              <a:rPr lang="ko-KR" altLang="en-US" sz="12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200" b="1" dirty="0" err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훈련장소</a:t>
            </a:r>
            <a:r>
              <a:rPr lang="ko-KR" altLang="en-US" sz="12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변경 및 추가</a:t>
            </a:r>
            <a:r>
              <a:rPr lang="en-US" altLang="ko-KR" sz="12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12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여러 개의 </a:t>
            </a:r>
            <a:r>
              <a:rPr lang="ko-KR" altLang="en-US" sz="1200" b="1" dirty="0" err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훈련장소로</a:t>
            </a:r>
            <a:r>
              <a:rPr lang="ko-KR" altLang="en-US" sz="12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200" b="1" dirty="0" err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비콘이</a:t>
            </a:r>
            <a:r>
              <a:rPr lang="ko-KR" altLang="en-US" sz="12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2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추가로 필요한 경우</a:t>
            </a:r>
            <a:endParaRPr lang="en-US" altLang="ko-KR" sz="1200" b="1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grpSp>
        <p:nvGrpSpPr>
          <p:cNvPr id="19" name="그룹 18"/>
          <p:cNvGrpSpPr/>
          <p:nvPr/>
        </p:nvGrpSpPr>
        <p:grpSpPr>
          <a:xfrm>
            <a:off x="4231197" y="3109242"/>
            <a:ext cx="5453625" cy="1447535"/>
            <a:chOff x="2539140" y="1717669"/>
            <a:chExt cx="5453625" cy="1447535"/>
          </a:xfrm>
          <a:solidFill>
            <a:schemeClr val="tx1"/>
          </a:solidFill>
        </p:grpSpPr>
        <p:sp>
          <p:nvSpPr>
            <p:cNvPr id="20" name="모서리가 둥근 직사각형 19"/>
            <p:cNvSpPr/>
            <p:nvPr/>
          </p:nvSpPr>
          <p:spPr>
            <a:xfrm>
              <a:off x="2539140" y="2244429"/>
              <a:ext cx="1120287" cy="917953"/>
            </a:xfrm>
            <a:prstGeom prst="round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00" b="1" dirty="0" err="1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일학습병행</a:t>
              </a:r>
              <a:endParaRPr lang="ko-KR" altLang="en-US" sz="1200" b="1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1" name="모서리가 둥근 직사각형 20"/>
            <p:cNvSpPr/>
            <p:nvPr/>
          </p:nvSpPr>
          <p:spPr>
            <a:xfrm>
              <a:off x="4004060" y="2247251"/>
              <a:ext cx="999595" cy="917953"/>
            </a:xfrm>
            <a:prstGeom prst="round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b="1" dirty="0" err="1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기관관리</a:t>
              </a:r>
              <a:endParaRPr lang="ko-KR" altLang="en-US" sz="1400" b="1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2" name="모서리가 둥근 직사각형 21"/>
            <p:cNvSpPr/>
            <p:nvPr/>
          </p:nvSpPr>
          <p:spPr>
            <a:xfrm>
              <a:off x="6910293" y="2243428"/>
              <a:ext cx="1082472" cy="917953"/>
            </a:xfrm>
            <a:prstGeom prst="round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b="1" dirty="0" err="1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비콘등록</a:t>
              </a:r>
              <a:endParaRPr lang="ko-KR" altLang="en-US" sz="1400" b="1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cxnSp>
          <p:nvCxnSpPr>
            <p:cNvPr id="23" name="직선 화살표 연결선 22"/>
            <p:cNvCxnSpPr/>
            <p:nvPr/>
          </p:nvCxnSpPr>
          <p:spPr>
            <a:xfrm flipV="1">
              <a:off x="3733800" y="2733175"/>
              <a:ext cx="187007" cy="3244"/>
            </a:xfrm>
            <a:prstGeom prst="straightConnector1">
              <a:avLst/>
            </a:prstGeom>
            <a:grpFill/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모서리가 둥근 직사각형 23"/>
            <p:cNvSpPr/>
            <p:nvPr/>
          </p:nvSpPr>
          <p:spPr>
            <a:xfrm>
              <a:off x="3450317" y="1717669"/>
              <a:ext cx="3459976" cy="462058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b="1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&lt;</a:t>
              </a:r>
              <a:r>
                <a:rPr lang="ko-KR" altLang="en-US" sz="1400" b="1" dirty="0" err="1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비콘</a:t>
              </a:r>
              <a:r>
                <a:rPr lang="ko-KR" altLang="en-US" sz="1400" b="1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변경 및 추가하는 방법</a:t>
              </a:r>
              <a:r>
                <a:rPr lang="en-US" altLang="ko-KR" sz="1400" b="1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&gt;</a:t>
              </a:r>
              <a:endParaRPr lang="ko-KR" altLang="en-US" sz="1400" b="1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cxnSp>
          <p:nvCxnSpPr>
            <p:cNvPr id="25" name="직선 화살표 연결선 24"/>
            <p:cNvCxnSpPr/>
            <p:nvPr/>
          </p:nvCxnSpPr>
          <p:spPr>
            <a:xfrm flipV="1">
              <a:off x="5123020" y="2733175"/>
              <a:ext cx="187007" cy="3244"/>
            </a:xfrm>
            <a:prstGeom prst="straightConnector1">
              <a:avLst/>
            </a:prstGeom>
            <a:grpFill/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화살표 연결선 25"/>
            <p:cNvCxnSpPr/>
            <p:nvPr/>
          </p:nvCxnSpPr>
          <p:spPr>
            <a:xfrm flipV="1">
              <a:off x="6590161" y="2733175"/>
              <a:ext cx="187007" cy="3244"/>
            </a:xfrm>
            <a:prstGeom prst="straightConnector1">
              <a:avLst/>
            </a:prstGeom>
            <a:grpFill/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모서리가 둥근 직사각형 26"/>
            <p:cNvSpPr/>
            <p:nvPr/>
          </p:nvSpPr>
          <p:spPr>
            <a:xfrm>
              <a:off x="5443836" y="2243426"/>
              <a:ext cx="1082472" cy="917953"/>
            </a:xfrm>
            <a:prstGeom prst="round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b="1" dirty="0" err="1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비콘</a:t>
              </a:r>
              <a:endParaRPr lang="ko-KR" altLang="en-US" sz="1400" b="1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pic>
        <p:nvPicPr>
          <p:cNvPr id="28" name="그림 27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199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graphicFrame>
        <p:nvGraphicFramePr>
          <p:cNvPr id="4" name="개체 3"/>
          <p:cNvGraphicFramePr>
            <a:graphicFrameLocks noChangeAspect="1"/>
          </p:cNvGraphicFramePr>
          <p:nvPr>
            <p:extLst/>
          </p:nvPr>
        </p:nvGraphicFramePr>
        <p:xfrm>
          <a:off x="1563906" y="504450"/>
          <a:ext cx="9029126" cy="57656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152" name="Image" r:id="rId3" imgW="12038040" imgH="7682400" progId="Photoshop.Image.13">
                  <p:embed/>
                </p:oleObj>
              </mc:Choice>
              <mc:Fallback>
                <p:oleObj name="Image" r:id="rId3" imgW="12038040" imgH="7682400" progId="Photoshop.Image.13">
                  <p:embed/>
                  <p:pic>
                    <p:nvPicPr>
                      <p:cNvPr id="4" name="개체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63906" y="504450"/>
                        <a:ext cx="9029126" cy="57656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5" name="그림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1977700" y="2443822"/>
            <a:ext cx="669016" cy="669016"/>
          </a:xfrm>
          <a:prstGeom prst="rect">
            <a:avLst/>
          </a:prstGeom>
        </p:spPr>
      </p:pic>
      <p:pic>
        <p:nvPicPr>
          <p:cNvPr id="28" name="그림 27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08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graphicFrame>
        <p:nvGraphicFramePr>
          <p:cNvPr id="18" name="개체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8973763"/>
              </p:ext>
            </p:extLst>
          </p:nvPr>
        </p:nvGraphicFramePr>
        <p:xfrm>
          <a:off x="1563906" y="504450"/>
          <a:ext cx="9029126" cy="57656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105" name="Image" r:id="rId3" imgW="12038040" imgH="7682400" progId="Photoshop.Image.13">
                  <p:embed/>
                </p:oleObj>
              </mc:Choice>
              <mc:Fallback>
                <p:oleObj name="Image" r:id="rId3" imgW="12038040" imgH="7682400" progId="Photoshop.Image.13">
                  <p:embed/>
                  <p:pic>
                    <p:nvPicPr>
                      <p:cNvPr id="4" name="개체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63906" y="504450"/>
                        <a:ext cx="9029126" cy="57656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5" name="그림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334019" y="5768418"/>
            <a:ext cx="669016" cy="669016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929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직사각형 23">
            <a:extLst>
              <a:ext uri="{FF2B5EF4-FFF2-40B4-BE49-F238E27FC236}">
                <a16:creationId xmlns:a16="http://schemas.microsoft.com/office/drawing/2014/main" id="{247B8EFF-B037-42C7-8F45-04FFC1AC3CAD}"/>
              </a:ext>
            </a:extLst>
          </p:cNvPr>
          <p:cNvSpPr/>
          <p:nvPr/>
        </p:nvSpPr>
        <p:spPr>
          <a:xfrm>
            <a:off x="785643" y="1426516"/>
            <a:ext cx="588646" cy="332520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>
                <a:latin typeface="HY견고딕" panose="02030600000101010101" pitchFamily="18" charset="-127"/>
                <a:ea typeface="HY견고딕" panose="02030600000101010101" pitchFamily="18" charset="-127"/>
              </a:rPr>
              <a:t>순서</a:t>
            </a:r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FC069F5E-4C82-48B8-9832-486FF8ECA5AE}"/>
              </a:ext>
            </a:extLst>
          </p:cNvPr>
          <p:cNvSpPr/>
          <p:nvPr/>
        </p:nvSpPr>
        <p:spPr>
          <a:xfrm>
            <a:off x="785643" y="1781631"/>
            <a:ext cx="588646" cy="961203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5-2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1387618" y="1424160"/>
            <a:ext cx="3430643" cy="332520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절차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7617" y="1786665"/>
            <a:ext cx="3430643" cy="956170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훈련장려금</a:t>
            </a:r>
            <a:endParaRPr lang="ko-KR" altLang="en-US" sz="1400" dirty="0" smtClean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en-US" altLang="ko-KR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(OJT </a:t>
            </a: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또는 </a:t>
            </a:r>
            <a:r>
              <a:rPr lang="en-US" altLang="ko-KR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Off-JT </a:t>
            </a: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훈련이 있는 달에만 신청가능</a:t>
            </a:r>
            <a:r>
              <a:rPr lang="en-US" altLang="ko-KR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4831589" y="1424159"/>
            <a:ext cx="6315681" cy="332520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준비사항 및 서류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4831587" y="1780315"/>
            <a:ext cx="6315683" cy="96412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학습근로자</a:t>
            </a: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급여 </a:t>
            </a:r>
            <a:r>
              <a:rPr lang="ko-KR" altLang="en-US" sz="14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이체증</a:t>
            </a: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폐지</a:t>
            </a:r>
            <a:r>
              <a:rPr lang="en-US" altLang="ko-KR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단</a:t>
            </a:r>
            <a:r>
              <a:rPr lang="en-US" altLang="ko-KR" sz="14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14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지부</a:t>
            </a:r>
            <a:r>
              <a:rPr lang="en-US" altLang="ko-KR" sz="14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·</a:t>
            </a:r>
            <a:r>
              <a:rPr lang="ko-KR" altLang="en-US" sz="14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지사 모니터링 시 </a:t>
            </a:r>
            <a:r>
              <a:rPr lang="ko-KR" altLang="en-US" sz="1400" dirty="0" err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이체증빙</a:t>
            </a:r>
            <a:r>
              <a:rPr lang="ko-KR" altLang="en-US" sz="14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확인</a:t>
            </a:r>
            <a:r>
              <a:rPr lang="en-US" altLang="ko-KR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연평균 </a:t>
            </a:r>
            <a:r>
              <a:rPr lang="en-US" altLang="ko-KR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OJT </a:t>
            </a:r>
            <a:r>
              <a:rPr lang="ko-KR" altLang="en-US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편성 시간에 따라 정액 지급</a:t>
            </a:r>
            <a:endParaRPr lang="en-US" altLang="ko-KR" sz="1400" dirty="0" smtClean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785644" y="1110439"/>
            <a:ext cx="10361626" cy="293734"/>
          </a:xfrm>
          <a:prstGeom prst="rect">
            <a:avLst/>
          </a:prstGeom>
          <a:solidFill>
            <a:srgbClr val="7474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훈련장려금</a:t>
            </a:r>
            <a:r>
              <a:rPr lang="ko-KR" altLang="en-US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신청 </a:t>
            </a:r>
            <a:r>
              <a:rPr lang="ko-KR" altLang="en-US" sz="1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수행사항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247B8EFF-B037-42C7-8F45-04FFC1AC3CAD}"/>
              </a:ext>
            </a:extLst>
          </p:cNvPr>
          <p:cNvSpPr/>
          <p:nvPr/>
        </p:nvSpPr>
        <p:spPr>
          <a:xfrm>
            <a:off x="785642" y="3262007"/>
            <a:ext cx="588646" cy="330163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>
                <a:latin typeface="HY견고딕" panose="02030600000101010101" pitchFamily="18" charset="-127"/>
                <a:ea typeface="HY견고딕" panose="02030600000101010101" pitchFamily="18" charset="-127"/>
              </a:rPr>
              <a:t>순서</a:t>
            </a: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FC069F5E-4C82-48B8-9832-486FF8ECA5AE}"/>
              </a:ext>
            </a:extLst>
          </p:cNvPr>
          <p:cNvSpPr/>
          <p:nvPr/>
        </p:nvSpPr>
        <p:spPr>
          <a:xfrm>
            <a:off x="785642" y="3614743"/>
            <a:ext cx="588646" cy="1422955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5-3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1387617" y="3259651"/>
            <a:ext cx="3430643" cy="332520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절차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7616" y="3612156"/>
            <a:ext cx="3430643" cy="1427448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OJT</a:t>
            </a: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훈련비</a:t>
            </a:r>
            <a:endParaRPr lang="en-US" altLang="ko-KR" sz="1400" dirty="0" smtClean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en-US" altLang="ko-KR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월 </a:t>
            </a:r>
            <a:r>
              <a:rPr lang="en-US" altLang="ko-KR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회 신청가능</a:t>
            </a: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4831588" y="3259650"/>
            <a:ext cx="6315681" cy="332520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준비사항 및 서류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4831586" y="3614743"/>
            <a:ext cx="6315683" cy="1422955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사업자등록증</a:t>
            </a:r>
            <a:r>
              <a:rPr lang="en-US" altLang="ko-KR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최초</a:t>
            </a:r>
            <a:r>
              <a:rPr lang="en-US" altLang="ko-KR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r>
              <a:rPr lang="ko-KR" altLang="en-US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회</a:t>
            </a:r>
            <a:r>
              <a:rPr lang="en-US" altLang="ko-KR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err="1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기업통장</a:t>
            </a:r>
            <a:r>
              <a:rPr lang="ko-KR" altLang="en-US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사본</a:t>
            </a:r>
            <a:r>
              <a:rPr lang="en-US" altLang="ko-KR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최초</a:t>
            </a:r>
            <a:r>
              <a:rPr lang="en-US" altLang="ko-KR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r>
              <a:rPr lang="ko-KR" altLang="en-US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회</a:t>
            </a:r>
            <a:r>
              <a:rPr lang="en-US" altLang="ko-KR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3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※ </a:t>
            </a:r>
            <a:r>
              <a:rPr lang="ko-KR" altLang="en-US" sz="1400" spc="-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각 </a:t>
            </a:r>
            <a:r>
              <a:rPr lang="ko-KR" altLang="en-US" sz="1400" spc="-100" dirty="0" err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능력단위</a:t>
            </a:r>
            <a:r>
              <a:rPr lang="ko-KR" altLang="en-US" sz="1400" spc="-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종료 시</a:t>
            </a:r>
            <a:r>
              <a:rPr lang="en-US" altLang="ko-KR" sz="1400" spc="-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(HRD-Net </a:t>
            </a:r>
            <a:r>
              <a:rPr lang="ko-KR" altLang="en-US" sz="1400" spc="-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행정지원시스템</a:t>
            </a:r>
            <a:r>
              <a:rPr lang="en-US" altLang="ko-KR" sz="1400" spc="-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400" spc="-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내부최종평가 등록 완료 시</a:t>
            </a:r>
            <a:r>
              <a:rPr lang="en-US" altLang="ko-KR" sz="1400" spc="-1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785643" y="2945930"/>
            <a:ext cx="10361626" cy="293734"/>
          </a:xfrm>
          <a:prstGeom prst="rect">
            <a:avLst/>
          </a:prstGeom>
          <a:solidFill>
            <a:srgbClr val="7474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OJT</a:t>
            </a:r>
            <a:r>
              <a:rPr lang="ko-KR" altLang="en-US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훈련비 신청 </a:t>
            </a:r>
            <a:r>
              <a:rPr lang="ko-KR" altLang="en-US" sz="1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수행사항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701485AD-4265-4012-BB84-E2DC0841A0A6}"/>
              </a:ext>
            </a:extLst>
          </p:cNvPr>
          <p:cNvSpPr/>
          <p:nvPr/>
        </p:nvSpPr>
        <p:spPr>
          <a:xfrm>
            <a:off x="-1" y="331235"/>
            <a:ext cx="5382884" cy="38173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err="1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훈련실시</a:t>
            </a:r>
            <a:r>
              <a:rPr lang="ko-KR" altLang="en-US" sz="2000" dirty="0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 중 </a:t>
            </a:r>
            <a:r>
              <a:rPr lang="ko-KR" altLang="en-US" sz="2000" dirty="0" err="1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수행절차</a:t>
            </a:r>
            <a:endParaRPr lang="ko-KR" altLang="en-US" sz="2000" dirty="0">
              <a:latin typeface="HY견고딕" panose="02030600000101010101" pitchFamily="18" charset="-127"/>
              <a:ea typeface="HY견고딕" panose="02030600000101010101" pitchFamily="18" charset="-127"/>
              <a:cs typeface="함초롬바탕" panose="02030604000101010101" pitchFamily="18" charset="-127"/>
            </a:endParaRPr>
          </a:p>
        </p:txBody>
      </p:sp>
      <p:pic>
        <p:nvPicPr>
          <p:cNvPr id="23" name="그림 22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165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graphicFrame>
        <p:nvGraphicFramePr>
          <p:cNvPr id="18" name="개체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0752467"/>
              </p:ext>
            </p:extLst>
          </p:nvPr>
        </p:nvGraphicFramePr>
        <p:xfrm>
          <a:off x="1563906" y="504450"/>
          <a:ext cx="9029126" cy="57656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129" name="Image" r:id="rId3" imgW="12038040" imgH="7682400" progId="Photoshop.Image.13">
                  <p:embed/>
                </p:oleObj>
              </mc:Choice>
              <mc:Fallback>
                <p:oleObj name="Image" r:id="rId3" imgW="12038040" imgH="7682400" progId="Photoshop.Image.13">
                  <p:embed/>
                  <p:pic>
                    <p:nvPicPr>
                      <p:cNvPr id="18" name="개체 1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63906" y="504450"/>
                        <a:ext cx="9029126" cy="57656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5" name="그림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9972866" y="3307671"/>
            <a:ext cx="669016" cy="669016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117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graphicFrame>
        <p:nvGraphicFramePr>
          <p:cNvPr id="2" name="개체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0236710"/>
              </p:ext>
            </p:extLst>
          </p:nvPr>
        </p:nvGraphicFramePr>
        <p:xfrm>
          <a:off x="1563906" y="504012"/>
          <a:ext cx="9029127" cy="5766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010" name="Image" r:id="rId4" imgW="12038040" imgH="7682400" progId="Photoshop.Image.13">
                  <p:embed/>
                </p:oleObj>
              </mc:Choice>
              <mc:Fallback>
                <p:oleObj name="Image" r:id="rId4" imgW="12038040" imgH="768240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63906" y="504012"/>
                        <a:ext cx="9029127" cy="57661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5" name="그림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9763135" y="1926007"/>
            <a:ext cx="669016" cy="66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77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graphicFrame>
        <p:nvGraphicFramePr>
          <p:cNvPr id="2" name="개체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105173"/>
              </p:ext>
            </p:extLst>
          </p:nvPr>
        </p:nvGraphicFramePr>
        <p:xfrm>
          <a:off x="1563906" y="504012"/>
          <a:ext cx="9029127" cy="5766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146" name="Image" r:id="rId4" imgW="12038040" imgH="7682400" progId="Photoshop.Image.13">
                  <p:embed/>
                </p:oleObj>
              </mc:Choice>
              <mc:Fallback>
                <p:oleObj name="Image" r:id="rId4" imgW="12038040" imgH="7682400" progId="Photoshop.Image.13">
                  <p:embed/>
                  <p:pic>
                    <p:nvPicPr>
                      <p:cNvPr id="2" name="개체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63906" y="504012"/>
                        <a:ext cx="9029127" cy="57661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그룹 5"/>
          <p:cNvGrpSpPr/>
          <p:nvPr/>
        </p:nvGrpSpPr>
        <p:grpSpPr>
          <a:xfrm>
            <a:off x="3405271" y="1582647"/>
            <a:ext cx="5394316" cy="3692705"/>
            <a:chOff x="3405271" y="1582647"/>
            <a:chExt cx="5394316" cy="3692705"/>
          </a:xfrm>
        </p:grpSpPr>
        <p:graphicFrame>
          <p:nvGraphicFramePr>
            <p:cNvPr id="5" name="개체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14229101"/>
                </p:ext>
              </p:extLst>
            </p:nvPr>
          </p:nvGraphicFramePr>
          <p:xfrm>
            <a:off x="3405271" y="1582647"/>
            <a:ext cx="5394316" cy="369270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0147" name="Image" r:id="rId6" imgW="8253720" imgH="5650560" progId="Photoshop.Image.13">
                    <p:embed/>
                  </p:oleObj>
                </mc:Choice>
                <mc:Fallback>
                  <p:oleObj name="Image" r:id="rId6" imgW="8253720" imgH="5650560" progId="Photoshop.Image.13">
                    <p:embed/>
                    <p:pic>
                      <p:nvPicPr>
                        <p:cNvPr id="5" name="개체 4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3405271" y="1582647"/>
                          <a:ext cx="5394316" cy="3692705"/>
                        </a:xfrm>
                        <a:prstGeom prst="rect">
                          <a:avLst/>
                        </a:prstGeom>
                        <a:ln>
                          <a:solidFill>
                            <a:srgbClr val="A7A7A8"/>
                          </a:solidFill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9" name="직사각형 18"/>
            <p:cNvSpPr/>
            <p:nvPr/>
          </p:nvSpPr>
          <p:spPr>
            <a:xfrm>
              <a:off x="3718353" y="3457593"/>
              <a:ext cx="114300" cy="1143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4298624" y="3407021"/>
              <a:ext cx="43954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OOO</a:t>
              </a:r>
              <a:endParaRPr lang="ko-KR" altLang="en-US" sz="8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224743" y="3356449"/>
              <a:ext cx="152638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700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Ed2c5db4-dffb-1234-b010-</a:t>
              </a:r>
            </a:p>
            <a:p>
              <a:pPr algn="ctr"/>
              <a:r>
                <a:rPr lang="en-US" altLang="ko-KR" sz="700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D010a123456</a:t>
              </a:r>
              <a:endParaRPr lang="ko-KR" altLang="en-US" sz="7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4" name="직사각형 3"/>
            <p:cNvSpPr/>
            <p:nvPr/>
          </p:nvSpPr>
          <p:spPr>
            <a:xfrm>
              <a:off x="5301762" y="3698831"/>
              <a:ext cx="1705707" cy="31774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301762" y="3665085"/>
              <a:ext cx="46519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700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40000</a:t>
              </a:r>
              <a:endParaRPr lang="ko-KR" altLang="en-US" sz="7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161668" y="3665085"/>
              <a:ext cx="46519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700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48501</a:t>
              </a:r>
              <a:endParaRPr lang="ko-KR" altLang="en-US" sz="7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785353" y="3421614"/>
              <a:ext cx="671979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600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2020-01-01</a:t>
              </a:r>
              <a:endParaRPr lang="ko-KR" altLang="en-US" sz="6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409291" y="3417771"/>
              <a:ext cx="415498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600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고정식</a:t>
              </a:r>
              <a:endParaRPr lang="ko-KR" altLang="en-US" sz="6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pic>
        <p:nvPicPr>
          <p:cNvPr id="35" name="그림 3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3700909" y="3519040"/>
            <a:ext cx="669016" cy="66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07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graphicFrame>
        <p:nvGraphicFramePr>
          <p:cNvPr id="2" name="개체 1"/>
          <p:cNvGraphicFramePr>
            <a:graphicFrameLocks noChangeAspect="1"/>
          </p:cNvGraphicFramePr>
          <p:nvPr/>
        </p:nvGraphicFramePr>
        <p:xfrm>
          <a:off x="1563906" y="504012"/>
          <a:ext cx="9029127" cy="5766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170" name="Image" r:id="rId4" imgW="12038040" imgH="7682400" progId="Photoshop.Image.13">
                  <p:embed/>
                </p:oleObj>
              </mc:Choice>
              <mc:Fallback>
                <p:oleObj name="Image" r:id="rId4" imgW="12038040" imgH="7682400" progId="Photoshop.Image.13">
                  <p:embed/>
                  <p:pic>
                    <p:nvPicPr>
                      <p:cNvPr id="2" name="개체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63906" y="504012"/>
                        <a:ext cx="9029127" cy="57661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그룹 5"/>
          <p:cNvGrpSpPr/>
          <p:nvPr/>
        </p:nvGrpSpPr>
        <p:grpSpPr>
          <a:xfrm>
            <a:off x="3405271" y="1582647"/>
            <a:ext cx="5394316" cy="3692705"/>
            <a:chOff x="3405271" y="1582647"/>
            <a:chExt cx="5394316" cy="3692705"/>
          </a:xfrm>
        </p:grpSpPr>
        <p:graphicFrame>
          <p:nvGraphicFramePr>
            <p:cNvPr id="5" name="개체 4"/>
            <p:cNvGraphicFramePr>
              <a:graphicFrameLocks noChangeAspect="1"/>
            </p:cNvGraphicFramePr>
            <p:nvPr/>
          </p:nvGraphicFramePr>
          <p:xfrm>
            <a:off x="3405271" y="1582647"/>
            <a:ext cx="5394316" cy="369270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1171" name="Image" r:id="rId6" imgW="8253720" imgH="5650560" progId="Photoshop.Image.13">
                    <p:embed/>
                  </p:oleObj>
                </mc:Choice>
                <mc:Fallback>
                  <p:oleObj name="Image" r:id="rId6" imgW="8253720" imgH="5650560" progId="Photoshop.Image.13">
                    <p:embed/>
                    <p:pic>
                      <p:nvPicPr>
                        <p:cNvPr id="5" name="개체 4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3405271" y="1582647"/>
                          <a:ext cx="5394316" cy="3692705"/>
                        </a:xfrm>
                        <a:prstGeom prst="rect">
                          <a:avLst/>
                        </a:prstGeom>
                        <a:ln>
                          <a:solidFill>
                            <a:srgbClr val="A7A7A8"/>
                          </a:solidFill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9" name="직사각형 18"/>
            <p:cNvSpPr/>
            <p:nvPr/>
          </p:nvSpPr>
          <p:spPr>
            <a:xfrm>
              <a:off x="3718353" y="3482532"/>
              <a:ext cx="114300" cy="1143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4298624" y="3431960"/>
              <a:ext cx="43954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OOO</a:t>
              </a:r>
              <a:endParaRPr lang="ko-KR" altLang="en-US" sz="8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224743" y="3414640"/>
              <a:ext cx="152638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700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Ed2c5db4-dffb-1234-b010-</a:t>
              </a:r>
            </a:p>
            <a:p>
              <a:pPr algn="ctr"/>
              <a:r>
                <a:rPr lang="en-US" altLang="ko-KR" sz="700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D010a123456</a:t>
              </a:r>
              <a:endParaRPr lang="ko-KR" altLang="en-US" sz="7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4" name="직사각형 3"/>
            <p:cNvSpPr/>
            <p:nvPr/>
          </p:nvSpPr>
          <p:spPr>
            <a:xfrm>
              <a:off x="5301762" y="3698831"/>
              <a:ext cx="1705707" cy="31774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301762" y="3723276"/>
              <a:ext cx="46519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700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40000</a:t>
              </a:r>
              <a:endParaRPr lang="ko-KR" altLang="en-US" sz="7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161668" y="3723276"/>
              <a:ext cx="46519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700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48501</a:t>
              </a:r>
              <a:endParaRPr lang="ko-KR" altLang="en-US" sz="7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785353" y="3446553"/>
              <a:ext cx="671979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600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2020-01-01</a:t>
              </a:r>
              <a:endParaRPr lang="ko-KR" altLang="en-US" sz="6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409291" y="3442710"/>
              <a:ext cx="415498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600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고정식</a:t>
              </a:r>
              <a:endParaRPr lang="ko-KR" altLang="en-US" sz="6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pic>
        <p:nvPicPr>
          <p:cNvPr id="35" name="그림 3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8261839" y="2699859"/>
            <a:ext cx="669016" cy="669016"/>
          </a:xfrm>
          <a:prstGeom prst="rect">
            <a:avLst/>
          </a:prstGeom>
        </p:spPr>
      </p:pic>
      <p:sp>
        <p:nvSpPr>
          <p:cNvPr id="7" name="직사각형 6"/>
          <p:cNvSpPr/>
          <p:nvPr/>
        </p:nvSpPr>
        <p:spPr>
          <a:xfrm>
            <a:off x="3715209" y="3482532"/>
            <a:ext cx="117444" cy="11744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2791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solidFill>
                <a:srgbClr val="B4B4B5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5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grpSp>
        <p:nvGrpSpPr>
          <p:cNvPr id="19" name="그룹 18"/>
          <p:cNvGrpSpPr/>
          <p:nvPr/>
        </p:nvGrpSpPr>
        <p:grpSpPr>
          <a:xfrm>
            <a:off x="1563906" y="504314"/>
            <a:ext cx="9043990" cy="5778791"/>
            <a:chOff x="1563906" y="504314"/>
            <a:chExt cx="9043990" cy="5778791"/>
          </a:xfrm>
        </p:grpSpPr>
        <p:pic>
          <p:nvPicPr>
            <p:cNvPr id="18" name="그림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00" t="151" r="100" b="3849"/>
            <a:stretch/>
          </p:blipFill>
          <p:spPr>
            <a:xfrm>
              <a:off x="1563906" y="504449"/>
              <a:ext cx="9029127" cy="5778656"/>
            </a:xfrm>
            <a:prstGeom prst="rect">
              <a:avLst/>
            </a:prstGeom>
          </p:spPr>
        </p:pic>
        <p:sp>
          <p:nvSpPr>
            <p:cNvPr id="14" name="직사각형 13"/>
            <p:cNvSpPr/>
            <p:nvPr/>
          </p:nvSpPr>
          <p:spPr>
            <a:xfrm>
              <a:off x="1584104" y="504314"/>
              <a:ext cx="9023792" cy="5765682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6" name="그림 15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sp>
        <p:nvSpPr>
          <p:cNvPr id="17" name="직사각형 16"/>
          <p:cNvSpPr/>
          <p:nvPr/>
        </p:nvSpPr>
        <p:spPr>
          <a:xfrm>
            <a:off x="1564623" y="507729"/>
            <a:ext cx="9053084" cy="5769419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3979629" y="2571547"/>
            <a:ext cx="417714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5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일일 훈련시간 등록</a:t>
            </a:r>
            <a:endParaRPr lang="id-ID" altLang="ko-KR" sz="5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11832465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직사각형 52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1383209" y="1110439"/>
            <a:ext cx="9889193" cy="369331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세부탭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4" name="직사각형 5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149775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MY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서비스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대리인 로그인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785643" y="1110439"/>
            <a:ext cx="588646" cy="369331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순서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149774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188506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일학습병행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188505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2272368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학습관리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2272367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2659675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학습월차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관리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2659674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304698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OJT 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관리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304697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5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342900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출석결과확인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342851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6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4" name="직사각형 4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3817842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일일 훈련시간 등록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5" name="직사각형 44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3817361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7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2" name="직사각형 51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4210353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훈련일자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등록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5" name="직사각형 54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4209872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6" name="직사각형 55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459514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정규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점심시간 등록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7" name="직사각형 56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459465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9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8" name="직사각형 57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4984974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저장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9" name="직사각형 5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4984493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10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60" name="직사각형 59">
            <a:extLst>
              <a:ext uri="{FF2B5EF4-FFF2-40B4-BE49-F238E27FC236}">
                <a16:creationId xmlns:a16="http://schemas.microsoft.com/office/drawing/2014/main" id="{701485AD-4265-4012-BB84-E2DC0841A0A6}"/>
              </a:ext>
            </a:extLst>
          </p:cNvPr>
          <p:cNvSpPr/>
          <p:nvPr/>
        </p:nvSpPr>
        <p:spPr>
          <a:xfrm>
            <a:off x="-1" y="331235"/>
            <a:ext cx="5382884" cy="38173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일일 훈련시간 등록 흐름도</a:t>
            </a:r>
            <a:endParaRPr lang="ko-KR" altLang="en-US" sz="2000" dirty="0">
              <a:latin typeface="HY견고딕" panose="02030600000101010101" pitchFamily="18" charset="-127"/>
              <a:ea typeface="HY견고딕" panose="02030600000101010101" pitchFamily="18" charset="-127"/>
              <a:cs typeface="함초롬바탕" panose="02030604000101010101" pitchFamily="18" charset="-127"/>
            </a:endParaRPr>
          </a:p>
        </p:txBody>
      </p:sp>
      <p:pic>
        <p:nvPicPr>
          <p:cNvPr id="25" name="그림 2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505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pic>
        <p:nvPicPr>
          <p:cNvPr id="27" name="그림 26"/>
          <p:cNvPicPr>
            <a:picLocks noChangeAspect="1"/>
          </p:cNvPicPr>
          <p:nvPr/>
        </p:nvPicPr>
        <p:blipFill rotWithShape="1">
          <a:blip r:embed="rId2"/>
          <a:srcRect l="13166" t="13275" r="23479" b="12401"/>
          <a:stretch/>
        </p:blipFill>
        <p:spPr>
          <a:xfrm>
            <a:off x="1563906" y="504449"/>
            <a:ext cx="9029127" cy="5765683"/>
          </a:xfrm>
          <a:prstGeom prst="rect">
            <a:avLst/>
          </a:prstGeom>
        </p:spPr>
      </p:pic>
      <p:sp>
        <p:nvSpPr>
          <p:cNvPr id="28" name="직사각형 27"/>
          <p:cNvSpPr/>
          <p:nvPr/>
        </p:nvSpPr>
        <p:spPr>
          <a:xfrm>
            <a:off x="7829707" y="514309"/>
            <a:ext cx="396240" cy="1600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7927614" y="606884"/>
            <a:ext cx="669016" cy="669016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151608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graphicFrame>
        <p:nvGraphicFramePr>
          <p:cNvPr id="2" name="개체 1"/>
          <p:cNvGraphicFramePr>
            <a:graphicFrameLocks noChangeAspect="1"/>
          </p:cNvGraphicFramePr>
          <p:nvPr/>
        </p:nvGraphicFramePr>
        <p:xfrm>
          <a:off x="1563906" y="504450"/>
          <a:ext cx="9029127" cy="57656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185" name="Image" r:id="rId4" imgW="12063240" imgH="7682400" progId="Photoshop.Image.13">
                  <p:embed/>
                </p:oleObj>
              </mc:Choice>
              <mc:Fallback>
                <p:oleObj name="Image" r:id="rId4" imgW="12063240" imgH="7682400" progId="Photoshop.Image.13">
                  <p:embed/>
                  <p:pic>
                    <p:nvPicPr>
                      <p:cNvPr id="2" name="개체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63906" y="504450"/>
                        <a:ext cx="9029127" cy="57656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직사각형 21"/>
          <p:cNvSpPr/>
          <p:nvPr/>
        </p:nvSpPr>
        <p:spPr>
          <a:xfrm>
            <a:off x="7688993" y="529388"/>
            <a:ext cx="475386" cy="18778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7801013" y="641407"/>
            <a:ext cx="669016" cy="66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833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l="1092" r="4587" b="9847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1877791" y="2499142"/>
            <a:ext cx="669016" cy="669016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707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l="1092" r="4587" b="9847"/>
          <a:stretch/>
        </p:blipFill>
        <p:spPr>
          <a:xfrm>
            <a:off x="1563906" y="504449"/>
            <a:ext cx="9029127" cy="5765682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1906366" y="4623217"/>
            <a:ext cx="669016" cy="669016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70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3678</TotalTime>
  <Words>4515</Words>
  <Application>Microsoft Office PowerPoint</Application>
  <PresentationFormat>와이드스크린</PresentationFormat>
  <Paragraphs>1252</Paragraphs>
  <Slides>313</Slides>
  <Notes>22</Notes>
  <HiddenSlides>0</HiddenSlides>
  <MMClips>0</MMClips>
  <ScaleCrop>false</ScaleCrop>
  <HeadingPairs>
    <vt:vector size="8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2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313</vt:i4>
      </vt:variant>
    </vt:vector>
  </HeadingPairs>
  <TitlesOfParts>
    <vt:vector size="322" baseType="lpstr">
      <vt:lpstr>HY견고딕</vt:lpstr>
      <vt:lpstr>Source Serif Pro</vt:lpstr>
      <vt:lpstr>맑은 고딕</vt:lpstr>
      <vt:lpstr>함초롬바탕</vt:lpstr>
      <vt:lpstr>Arial</vt:lpstr>
      <vt:lpstr>Wingdings</vt:lpstr>
      <vt:lpstr>Office 테마</vt:lpstr>
      <vt:lpstr>디자인 사용자 지정</vt:lpstr>
      <vt:lpstr>Image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ㅍ</dc:title>
  <dc:creator>최명호</dc:creator>
  <cp:lastModifiedBy>user</cp:lastModifiedBy>
  <cp:revision>357</cp:revision>
  <dcterms:created xsi:type="dcterms:W3CDTF">2020-11-23T03:13:51Z</dcterms:created>
  <dcterms:modified xsi:type="dcterms:W3CDTF">2021-02-22T00:37:09Z</dcterms:modified>
</cp:coreProperties>
</file>